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2" r:id="rId28"/>
    <p:sldId id="283" r:id="rId29"/>
    <p:sldId id="281" r:id="rId30"/>
  </p:sldIdLst>
  <p:sldSz cx="12192000" cy="6858000"/>
  <p:notesSz cx="7010400" cy="9296400"/>
  <p:embeddedFontLst>
    <p:embeddedFont>
      <p:font typeface="Century Schoolbook" panose="020406040505050203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90" autoAdjust="0"/>
  </p:normalViewPr>
  <p:slideViewPr>
    <p:cSldViewPr snapToGrid="0">
      <p:cViewPr varScale="1">
        <p:scale>
          <a:sx n="49" d="100"/>
          <a:sy n="49" d="100"/>
        </p:scale>
        <p:origin x="13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0" name="Google Shape;540;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7" name="Google Shape;547;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4" name="Google Shape;554;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1" name="Google Shape;56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8" name="Google Shape;568;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5" name="Google Shape;57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2" name="Google Shape;58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0" name="Google Shape;590;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8" name="Google Shape;59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5" name="Google Shape;605;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b306f8463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 name="Google Shape;138;g6b306f846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The purpose of this slide is to show how cell division aids in the healing of wounds.  Ask the students to imagine that this is a cross section of the finger wound they saw earlier in the YouTube.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The site starts off with a gaping hole in the layer of skin cells.  The underlying vessel is broken and blood fills the gap.  As the blood clots/dries, certain fibers within it attempt to contract the wound site. Cells at the perimeter of the cut “realize” they no longer have a neighbor and are chemically signaled (yellow explosion clip art) to divide.  The goal is for the cells to continually divide in the direction of the green arrows in order to close the gap/heal!  (It’s only the cells on the basal layer that are actually dividing and sending new cells up. For the sake a simplicity this will suffice, I think.)  The developing scab acts as a mechanical barrier to protect the healing process occurring just beneath it.  When this process is complete the scab usually falls off to reveal the newly created skin tissue.  If the scab is pulled off too early then the healing process may be stunted and therefore take longer.</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*the newly created cells are a shade lighter for two reasons: 1) so students can visualize the newly created cells and 2) represents the tendency of scars to have a slightly different appearance from the uninjured tissue around it.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**see if students can guess which cells will be signaled to divide by, at least, the last round of mitosis.  From this you can see if they understand that only cells without their neighbor will be signaled to undergo mitosis, in this scenario.</a:t>
            </a:r>
            <a:endParaRPr/>
          </a:p>
        </p:txBody>
      </p:sp>
      <p:sp>
        <p:nvSpPr>
          <p:cNvPr id="159" name="Google Shape;159;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343437"/>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19" name="Google Shape;19;p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2"/>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2"/>
          <p:cNvSpPr/>
          <p:nvPr/>
        </p:nvSpPr>
        <p:spPr>
          <a:xfrm>
            <a:off x="0" y="5105400"/>
            <a:ext cx="11292840" cy="175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2"/>
          <p:cNvSpPr txBox="1">
            <a:spLocks noGrp="1"/>
          </p:cNvSpPr>
          <p:nvPr>
            <p:ph type="title"/>
          </p:nvPr>
        </p:nvSpPr>
        <p:spPr>
          <a:xfrm>
            <a:off x="914400" y="5257800"/>
            <a:ext cx="9982200"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800"/>
              <a:buFont typeface="Century Schoolbook"/>
              <a:buNone/>
              <a:defRPr sz="2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a:spLocks noGrp="1"/>
          </p:cNvSpPr>
          <p:nvPr>
            <p:ph type="pic" idx="2"/>
          </p:nvPr>
        </p:nvSpPr>
        <p:spPr>
          <a:xfrm>
            <a:off x="0" y="0"/>
            <a:ext cx="11292840" cy="5128923"/>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5000"/>
              </a:lnSpc>
              <a:spcBef>
                <a:spcPts val="1400"/>
              </a:spcBef>
              <a:spcAft>
                <a:spcPts val="0"/>
              </a:spcAft>
              <a:buClr>
                <a:schemeClr val="accent1"/>
              </a:buClr>
              <a:buSzPts val="2560"/>
              <a:buFont typeface="Arial"/>
              <a:buNone/>
              <a:defRPr sz="3200" b="0" i="0" u="none" strike="noStrike" cap="none">
                <a:solidFill>
                  <a:schemeClr val="lt1"/>
                </a:solidFill>
                <a:latin typeface="Century Schoolbook"/>
                <a:ea typeface="Century Schoolbook"/>
                <a:cs typeface="Century Schoolbook"/>
                <a:sym typeface="Century Schoolbook"/>
              </a:defRPr>
            </a:lvl1pPr>
            <a:lvl2pPr marR="0" lvl="1" algn="l" rtl="0">
              <a:lnSpc>
                <a:spcPct val="90000"/>
              </a:lnSpc>
              <a:spcBef>
                <a:spcPts val="300"/>
              </a:spcBef>
              <a:spcAft>
                <a:spcPts val="0"/>
              </a:spcAft>
              <a:buClr>
                <a:schemeClr val="accent1"/>
              </a:buClr>
              <a:buSzPts val="2800"/>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R="0" lvl="2" algn="l" rtl="0">
              <a:lnSpc>
                <a:spcPct val="90000"/>
              </a:lnSpc>
              <a:spcBef>
                <a:spcPts val="300"/>
              </a:spcBef>
              <a:spcAft>
                <a:spcPts val="0"/>
              </a:spcAft>
              <a:buClr>
                <a:schemeClr val="accent1"/>
              </a:buClr>
              <a:buSzPts val="2400"/>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R="0" lvl="3"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R="0" lvl="4"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R="0" lvl="5"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R="0" lvl="6"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R="0" lvl="7"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R="0" lvl="8" algn="l" rtl="0">
              <a:lnSpc>
                <a:spcPct val="90000"/>
              </a:lnSpc>
              <a:spcBef>
                <a:spcPts val="300"/>
              </a:spcBef>
              <a:spcAft>
                <a:spcPts val="30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Google Shape;86;p12"/>
          <p:cNvSpPr txBox="1">
            <a:spLocks noGrp="1"/>
          </p:cNvSpPr>
          <p:nvPr>
            <p:ph type="body" idx="1"/>
          </p:nvPr>
        </p:nvSpPr>
        <p:spPr>
          <a:xfrm>
            <a:off x="914400" y="6108589"/>
            <a:ext cx="9982200" cy="59701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040"/>
              <a:buNone/>
              <a:defRPr sz="1300">
                <a:solidFill>
                  <a:srgbClr val="D8D8D8"/>
                </a:solidFill>
              </a:defRPr>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7" name="Google Shape;87;p1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rot="5400000">
            <a:off x="3383884" y="-293211"/>
            <a:ext cx="4351337" cy="859536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3" name="Google Shape;93;p1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rot="5400000">
            <a:off x="6938169" y="2091531"/>
            <a:ext cx="5897562" cy="2476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1680369" y="-537369"/>
            <a:ext cx="5897562" cy="773430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9" name="Google Shape;99;p1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1261872" y="1828800"/>
            <a:ext cx="4480560" cy="4351337"/>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33" name="Google Shape;33;p4"/>
          <p:cNvSpPr txBox="1">
            <a:spLocks noGrp="1"/>
          </p:cNvSpPr>
          <p:nvPr>
            <p:ph type="body" idx="2"/>
          </p:nvPr>
        </p:nvSpPr>
        <p:spPr>
          <a:xfrm>
            <a:off x="6126480" y="1828800"/>
            <a:ext cx="4480560" cy="4351337"/>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34" name="Google Shape;34;p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44" name="Google Shape;44;p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41248" y="457200"/>
            <a:ext cx="3200400" cy="16001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entury Schoolbook"/>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4504267" y="685800"/>
            <a:ext cx="6079066" cy="5486400"/>
          </a:xfrm>
          <a:prstGeom prst="rect">
            <a:avLst/>
          </a:prstGeom>
          <a:noFill/>
          <a:ln>
            <a:noFill/>
          </a:ln>
        </p:spPr>
        <p:txBody>
          <a:bodyPr spcFirstLastPara="1" wrap="square" lIns="91425" tIns="45700" rIns="91425" bIns="45700" anchor="t" anchorCtr="0">
            <a:no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0" name="Google Shape;50;p7"/>
          <p:cNvSpPr txBox="1">
            <a:spLocks noGrp="1"/>
          </p:cNvSpPr>
          <p:nvPr>
            <p:ph type="body" idx="2"/>
          </p:nvPr>
        </p:nvSpPr>
        <p:spPr>
          <a:xfrm>
            <a:off x="841248" y="2099734"/>
            <a:ext cx="3200400" cy="3810001"/>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800"/>
              </a:spcBef>
              <a:spcAft>
                <a:spcPts val="0"/>
              </a:spcAft>
              <a:buSzPts val="1040"/>
              <a:buNone/>
              <a:defRPr sz="1300"/>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51" name="Google Shape;51;p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343437"/>
        </a:soli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57" name="Google Shape;57;p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60" name="Google Shape;60;p8"/>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dk1"/>
              </a:buClr>
              <a:buSzPts val="7200"/>
              <a:buFont typeface="Century Schoolbook"/>
              <a:buNone/>
              <a:defRPr sz="7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Autofit/>
          </a:bodyPr>
          <a:lstStyle>
            <a:lvl1pPr marL="457200" lvl="0" indent="-228600" algn="l">
              <a:lnSpc>
                <a:spcPct val="95000"/>
              </a:lnSpc>
              <a:spcBef>
                <a:spcPts val="1400"/>
              </a:spcBef>
              <a:spcAft>
                <a:spcPts val="0"/>
              </a:spcAft>
              <a:buSzPts val="1760"/>
              <a:buNone/>
              <a:defRPr sz="2200">
                <a:solidFill>
                  <a:srgbClr val="595959"/>
                </a:solidFill>
              </a:defRPr>
            </a:lvl1pPr>
            <a:lvl2pPr marL="914400" lvl="1" indent="-228600" algn="l">
              <a:lnSpc>
                <a:spcPct val="90000"/>
              </a:lnSpc>
              <a:spcBef>
                <a:spcPts val="300"/>
              </a:spcBef>
              <a:spcAft>
                <a:spcPts val="0"/>
              </a:spcAft>
              <a:buSzPts val="1800"/>
              <a:buNone/>
              <a:defRPr sz="1800">
                <a:solidFill>
                  <a:srgbClr val="888888"/>
                </a:solidFill>
              </a:defRPr>
            </a:lvl2pPr>
            <a:lvl3pPr marL="1371600" lvl="2" indent="-228600" algn="l">
              <a:lnSpc>
                <a:spcPct val="90000"/>
              </a:lnSpc>
              <a:spcBef>
                <a:spcPts val="300"/>
              </a:spcBef>
              <a:spcAft>
                <a:spcPts val="0"/>
              </a:spcAft>
              <a:buSzPts val="1600"/>
              <a:buNone/>
              <a:defRPr sz="1600">
                <a:solidFill>
                  <a:srgbClr val="888888"/>
                </a:solidFill>
              </a:defRPr>
            </a:lvl3pPr>
            <a:lvl4pPr marL="1828800" lvl="3" indent="-228600" algn="l">
              <a:lnSpc>
                <a:spcPct val="90000"/>
              </a:lnSpc>
              <a:spcBef>
                <a:spcPts val="300"/>
              </a:spcBef>
              <a:spcAft>
                <a:spcPts val="0"/>
              </a:spcAft>
              <a:buSzPts val="1400"/>
              <a:buNone/>
              <a:defRPr sz="1400">
                <a:solidFill>
                  <a:srgbClr val="888888"/>
                </a:solidFill>
              </a:defRPr>
            </a:lvl4pPr>
            <a:lvl5pPr marL="2286000" lvl="4" indent="-228600" algn="l">
              <a:lnSpc>
                <a:spcPct val="90000"/>
              </a:lnSpc>
              <a:spcBef>
                <a:spcPts val="300"/>
              </a:spcBef>
              <a:spcAft>
                <a:spcPts val="0"/>
              </a:spcAft>
              <a:buSzPts val="1400"/>
              <a:buNone/>
              <a:defRPr sz="1400">
                <a:solidFill>
                  <a:srgbClr val="888888"/>
                </a:solidFill>
              </a:defRPr>
            </a:lvl5pPr>
            <a:lvl6pPr marL="2743200" lvl="5" indent="-228600" algn="l">
              <a:lnSpc>
                <a:spcPct val="90000"/>
              </a:lnSpc>
              <a:spcBef>
                <a:spcPts val="300"/>
              </a:spcBef>
              <a:spcAft>
                <a:spcPts val="0"/>
              </a:spcAft>
              <a:buSzPts val="1400"/>
              <a:buNone/>
              <a:defRPr sz="1400">
                <a:solidFill>
                  <a:srgbClr val="888888"/>
                </a:solidFill>
              </a:defRPr>
            </a:lvl6pPr>
            <a:lvl7pPr marL="3200400" lvl="6" indent="-228600" algn="l">
              <a:lnSpc>
                <a:spcPct val="90000"/>
              </a:lnSpc>
              <a:spcBef>
                <a:spcPts val="300"/>
              </a:spcBef>
              <a:spcAft>
                <a:spcPts val="0"/>
              </a:spcAft>
              <a:buSzPts val="1400"/>
              <a:buNone/>
              <a:defRPr sz="1400">
                <a:solidFill>
                  <a:srgbClr val="888888"/>
                </a:solidFill>
              </a:defRPr>
            </a:lvl7pPr>
            <a:lvl8pPr marL="3657600" lvl="7" indent="-228600" algn="l">
              <a:lnSpc>
                <a:spcPct val="90000"/>
              </a:lnSpc>
              <a:spcBef>
                <a:spcPts val="300"/>
              </a:spcBef>
              <a:spcAft>
                <a:spcPts val="0"/>
              </a:spcAft>
              <a:buSzPts val="1400"/>
              <a:buNone/>
              <a:defRPr sz="1400">
                <a:solidFill>
                  <a:srgbClr val="888888"/>
                </a:solidFill>
              </a:defRPr>
            </a:lvl8pPr>
            <a:lvl9pPr marL="4114800" lvl="8" indent="-228600" algn="l">
              <a:lnSpc>
                <a:spcPct val="90000"/>
              </a:lnSpc>
              <a:spcBef>
                <a:spcPts val="300"/>
              </a:spcBef>
              <a:spcAft>
                <a:spcPts val="300"/>
              </a:spcAft>
              <a:buSzPts val="1400"/>
              <a:buNone/>
              <a:defRPr sz="1400">
                <a:solidFill>
                  <a:srgbClr val="888888"/>
                </a:solidFill>
              </a:defRPr>
            </a:lvl9pPr>
          </a:lstStyle>
          <a:p>
            <a:endParaRPr/>
          </a:p>
        </p:txBody>
      </p:sp>
      <p:sp>
        <p:nvSpPr>
          <p:cNvPr id="64" name="Google Shape;64;p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9"/>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1261872" y="1713655"/>
            <a:ext cx="4480560" cy="731520"/>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0"/>
              </a:spcBef>
              <a:spcAft>
                <a:spcPts val="0"/>
              </a:spcAft>
              <a:buSzPts val="1600"/>
              <a:buNone/>
              <a:defRPr sz="2000" b="0">
                <a:solidFill>
                  <a:schemeClr val="dk2"/>
                </a:solidFill>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71" name="Google Shape;71;p10"/>
          <p:cNvSpPr txBox="1">
            <a:spLocks noGrp="1"/>
          </p:cNvSpPr>
          <p:nvPr>
            <p:ph type="body" idx="2"/>
          </p:nvPr>
        </p:nvSpPr>
        <p:spPr>
          <a:xfrm>
            <a:off x="1261872" y="2507550"/>
            <a:ext cx="4480560" cy="366465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2" name="Google Shape;72;p10"/>
          <p:cNvSpPr txBox="1">
            <a:spLocks noGrp="1"/>
          </p:cNvSpPr>
          <p:nvPr>
            <p:ph type="body" idx="3"/>
          </p:nvPr>
        </p:nvSpPr>
        <p:spPr>
          <a:xfrm>
            <a:off x="6126480" y="1713655"/>
            <a:ext cx="4480560" cy="731520"/>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0"/>
              </a:spcBef>
              <a:spcAft>
                <a:spcPts val="0"/>
              </a:spcAft>
              <a:buSzPts val="1600"/>
              <a:buNone/>
              <a:defRPr sz="2000" b="0">
                <a:solidFill>
                  <a:schemeClr val="dk2"/>
                </a:solidFill>
                <a:latin typeface="Century Schoolbook"/>
                <a:ea typeface="Century Schoolbook"/>
                <a:cs typeface="Century Schoolbook"/>
                <a:sym typeface="Century Schoolbook"/>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73" name="Google Shape;73;p10"/>
          <p:cNvSpPr txBox="1">
            <a:spLocks noGrp="1"/>
          </p:cNvSpPr>
          <p:nvPr>
            <p:ph type="body" idx="4"/>
          </p:nvPr>
        </p:nvSpPr>
        <p:spPr>
          <a:xfrm>
            <a:off x="6126480" y="2507550"/>
            <a:ext cx="4480560" cy="366465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4" name="Google Shape;74;p1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p:nvPr/>
        </p:nvSpPr>
        <p:spPr>
          <a:xfrm>
            <a:off x="11292840" y="0"/>
            <a:ext cx="914400" cy="6858000"/>
          </a:xfrm>
          <a:prstGeom prst="rect">
            <a:avLst/>
          </a:prstGeom>
          <a:solidFill>
            <a:srgbClr val="A7A1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3" name="Google Shape;13;p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Google Shape;14;p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 name="Google Shape;15;p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E6E4D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
          <p:cNvSpPr/>
          <p:nvPr/>
        </p:nvSpPr>
        <p:spPr>
          <a:xfrm>
            <a:off x="11292840" y="0"/>
            <a:ext cx="914400" cy="6858000"/>
          </a:xfrm>
          <a:prstGeom prst="rect">
            <a:avLst/>
          </a:prstGeom>
          <a:solidFill>
            <a:srgbClr val="34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Google Shape;27;p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Google Shape;28;p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Google Shape;29;p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6.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1444752" y="1324856"/>
            <a:ext cx="5815584" cy="385064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lt1"/>
              </a:buClr>
              <a:buSzPts val="7200"/>
              <a:buFont typeface="Century Schoolbook"/>
              <a:buNone/>
            </a:pPr>
            <a:r>
              <a:rPr lang="en-US"/>
              <a:t>Cell Size </a:t>
            </a:r>
            <a:br>
              <a:rPr lang="en-US"/>
            </a:br>
            <a:r>
              <a:rPr lang="en-US"/>
              <a:t>&amp; </a:t>
            </a:r>
            <a:br>
              <a:rPr lang="en-US"/>
            </a:br>
            <a:r>
              <a:rPr lang="en-US"/>
              <a:t>Cell Division</a:t>
            </a:r>
            <a:endParaRPr/>
          </a:p>
        </p:txBody>
      </p:sp>
      <p:pic>
        <p:nvPicPr>
          <p:cNvPr id="107" name="Google Shape;107;p15" descr="cytokinesis1.jpg"/>
          <p:cNvPicPr preferRelativeResize="0"/>
          <p:nvPr/>
        </p:nvPicPr>
        <p:blipFill rotWithShape="1">
          <a:blip r:embed="rId3">
            <a:alphaModFix/>
          </a:blip>
          <a:srcRect/>
          <a:stretch/>
        </p:blipFill>
        <p:spPr>
          <a:xfrm rot="-5400000">
            <a:off x="7453224" y="2135466"/>
            <a:ext cx="4902186" cy="294163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4"/>
          <p:cNvSpPr txBox="1">
            <a:spLocks noGrp="1"/>
          </p:cNvSpPr>
          <p:nvPr>
            <p:ph type="title"/>
          </p:nvPr>
        </p:nvSpPr>
        <p:spPr>
          <a:xfrm>
            <a:off x="226568" y="-143401"/>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The Cell Cycle </a:t>
            </a:r>
            <a:r>
              <a:rPr lang="en-US"/>
              <a:t>		</a:t>
            </a:r>
            <a:endParaRPr/>
          </a:p>
        </p:txBody>
      </p:sp>
      <p:sp>
        <p:nvSpPr>
          <p:cNvPr id="543" name="Google Shape;543;p24"/>
          <p:cNvSpPr txBox="1">
            <a:spLocks noGrp="1"/>
          </p:cNvSpPr>
          <p:nvPr>
            <p:ph type="body" idx="1"/>
          </p:nvPr>
        </p:nvSpPr>
        <p:spPr>
          <a:xfrm>
            <a:off x="381000" y="1174491"/>
            <a:ext cx="8381999" cy="435133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560"/>
              <a:buNone/>
            </a:pPr>
            <a:r>
              <a:rPr lang="en-US" sz="3200" b="1"/>
              <a:t>Interphase</a:t>
            </a:r>
            <a:endParaRPr/>
          </a:p>
          <a:p>
            <a:pPr marL="457200" lvl="1" indent="-182880" algn="l" rtl="0">
              <a:lnSpc>
                <a:spcPct val="90000"/>
              </a:lnSpc>
              <a:spcBef>
                <a:spcPts val="500"/>
              </a:spcBef>
              <a:spcAft>
                <a:spcPts val="0"/>
              </a:spcAft>
              <a:buSzPts val="2400"/>
              <a:buChar char="●"/>
            </a:pPr>
            <a:r>
              <a:rPr lang="en-US" sz="2400"/>
              <a:t>Cell growth and DNA replication </a:t>
            </a:r>
            <a:endParaRPr/>
          </a:p>
          <a:p>
            <a:pPr marL="457200" lvl="1" indent="-182880" algn="l" rtl="0">
              <a:lnSpc>
                <a:spcPct val="90000"/>
              </a:lnSpc>
              <a:spcBef>
                <a:spcPts val="600"/>
              </a:spcBef>
              <a:spcAft>
                <a:spcPts val="0"/>
              </a:spcAft>
              <a:buSzPts val="2400"/>
              <a:buChar char="●"/>
            </a:pPr>
            <a:r>
              <a:rPr lang="en-US" sz="2400"/>
              <a:t>The “normal” state of the cell – the resting</a:t>
            </a:r>
            <a:endParaRPr/>
          </a:p>
          <a:p>
            <a:pPr marL="274320" lvl="1" indent="0" algn="l" rtl="0">
              <a:lnSpc>
                <a:spcPct val="90000"/>
              </a:lnSpc>
              <a:spcBef>
                <a:spcPts val="600"/>
              </a:spcBef>
              <a:spcAft>
                <a:spcPts val="0"/>
              </a:spcAft>
              <a:buSzPts val="2400"/>
              <a:buNone/>
            </a:pPr>
            <a:r>
              <a:rPr lang="en-US" sz="2400"/>
              <a:t>  state</a:t>
            </a:r>
            <a:endParaRPr/>
          </a:p>
          <a:p>
            <a:pPr marL="0" lvl="0" indent="0" algn="l" rtl="0">
              <a:lnSpc>
                <a:spcPct val="95000"/>
              </a:lnSpc>
              <a:spcBef>
                <a:spcPts val="1700"/>
              </a:spcBef>
              <a:spcAft>
                <a:spcPts val="0"/>
              </a:spcAft>
              <a:buSzPts val="2560"/>
              <a:buNone/>
            </a:pPr>
            <a:r>
              <a:rPr lang="en-US" sz="3200" b="1"/>
              <a:t>Mitosis</a:t>
            </a:r>
            <a:endParaRPr/>
          </a:p>
          <a:p>
            <a:pPr marL="457200" lvl="1" indent="-182880" algn="l" rtl="0">
              <a:lnSpc>
                <a:spcPct val="90000"/>
              </a:lnSpc>
              <a:spcBef>
                <a:spcPts val="500"/>
              </a:spcBef>
              <a:spcAft>
                <a:spcPts val="0"/>
              </a:spcAft>
              <a:buSzPts val="2400"/>
              <a:buChar char="●"/>
            </a:pPr>
            <a:r>
              <a:rPr lang="en-US" sz="2400"/>
              <a:t>Nucleus divides</a:t>
            </a:r>
            <a:endParaRPr/>
          </a:p>
          <a:p>
            <a:pPr marL="457200" lvl="1" indent="-182880" algn="l" rtl="0">
              <a:lnSpc>
                <a:spcPct val="90000"/>
              </a:lnSpc>
              <a:spcBef>
                <a:spcPts val="600"/>
              </a:spcBef>
              <a:spcAft>
                <a:spcPts val="0"/>
              </a:spcAft>
              <a:buSzPts val="2400"/>
              <a:buChar char="●"/>
            </a:pPr>
            <a:r>
              <a:rPr lang="en-US" sz="2400"/>
              <a:t>Duplicated chromosomes and organelles separate to opposite sides of the cell</a:t>
            </a:r>
            <a:endParaRPr/>
          </a:p>
          <a:p>
            <a:pPr marL="0" lvl="0" indent="0" algn="l" rtl="0">
              <a:lnSpc>
                <a:spcPct val="95000"/>
              </a:lnSpc>
              <a:spcBef>
                <a:spcPts val="1700"/>
              </a:spcBef>
              <a:spcAft>
                <a:spcPts val="0"/>
              </a:spcAft>
              <a:buSzPts val="2560"/>
              <a:buNone/>
            </a:pPr>
            <a:r>
              <a:rPr lang="en-US" sz="3200" b="1"/>
              <a:t>Cytokinesis</a:t>
            </a:r>
            <a:endParaRPr/>
          </a:p>
          <a:p>
            <a:pPr marL="457200" lvl="1" indent="-182880" algn="l" rtl="0">
              <a:lnSpc>
                <a:spcPct val="90000"/>
              </a:lnSpc>
              <a:spcBef>
                <a:spcPts val="500"/>
              </a:spcBef>
              <a:spcAft>
                <a:spcPts val="0"/>
              </a:spcAft>
              <a:buSzPts val="2400"/>
              <a:buChar char="●"/>
            </a:pPr>
            <a:r>
              <a:rPr lang="en-US" sz="2400"/>
              <a:t>Cytoplasm divides</a:t>
            </a:r>
            <a:endParaRPr/>
          </a:p>
          <a:p>
            <a:pPr marL="457200" lvl="1" indent="-182880" algn="l" rtl="0">
              <a:lnSpc>
                <a:spcPct val="90000"/>
              </a:lnSpc>
              <a:spcBef>
                <a:spcPts val="600"/>
              </a:spcBef>
              <a:spcAft>
                <a:spcPts val="0"/>
              </a:spcAft>
              <a:buSzPts val="2400"/>
              <a:buChar char="●"/>
            </a:pPr>
            <a:r>
              <a:rPr lang="en-US" sz="2400"/>
              <a:t>Parent cell pinches into TWO identical daughter cells</a:t>
            </a:r>
            <a:endParaRPr/>
          </a:p>
          <a:p>
            <a:pPr marL="457200" lvl="1" indent="-68579" algn="l" rtl="0">
              <a:lnSpc>
                <a:spcPct val="90000"/>
              </a:lnSpc>
              <a:spcBef>
                <a:spcPts val="600"/>
              </a:spcBef>
              <a:spcAft>
                <a:spcPts val="0"/>
              </a:spcAft>
              <a:buSzPts val="1800"/>
              <a:buNone/>
            </a:pPr>
            <a:endParaRPr sz="1800"/>
          </a:p>
        </p:txBody>
      </p:sp>
      <p:pic>
        <p:nvPicPr>
          <p:cNvPr id="544" name="Google Shape;544;p24"/>
          <p:cNvPicPr preferRelativeResize="0"/>
          <p:nvPr/>
        </p:nvPicPr>
        <p:blipFill rotWithShape="1">
          <a:blip r:embed="rId3">
            <a:alphaModFix/>
          </a:blip>
          <a:srcRect/>
          <a:stretch/>
        </p:blipFill>
        <p:spPr>
          <a:xfrm>
            <a:off x="7836408" y="0"/>
            <a:ext cx="3352800" cy="33274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5"/>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Interphase</a:t>
            </a:r>
            <a:endParaRPr b="1"/>
          </a:p>
        </p:txBody>
      </p:sp>
      <p:sp>
        <p:nvSpPr>
          <p:cNvPr id="550" name="Google Shape;550;p25"/>
          <p:cNvSpPr txBox="1">
            <a:spLocks noGrp="1"/>
          </p:cNvSpPr>
          <p:nvPr>
            <p:ph type="body" idx="2"/>
          </p:nvPr>
        </p:nvSpPr>
        <p:spPr>
          <a:xfrm>
            <a:off x="6473952" y="577872"/>
            <a:ext cx="4480560" cy="435133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240"/>
              <a:buChar char="•"/>
            </a:pPr>
            <a:r>
              <a:rPr lang="en-US" sz="2800"/>
              <a:t>Interphase is the normal state of the cell – the resting state</a:t>
            </a:r>
            <a:endParaRPr/>
          </a:p>
          <a:p>
            <a:pPr marL="182880" lvl="0" indent="-182880" algn="l" rtl="0">
              <a:lnSpc>
                <a:spcPct val="95000"/>
              </a:lnSpc>
              <a:spcBef>
                <a:spcPts val="1600"/>
              </a:spcBef>
              <a:spcAft>
                <a:spcPts val="0"/>
              </a:spcAft>
              <a:buSzPts val="2240"/>
              <a:buChar char="•"/>
            </a:pPr>
            <a:r>
              <a:rPr lang="en-US" sz="2800"/>
              <a:t>Helps the cell prepare to divide</a:t>
            </a:r>
            <a:endParaRPr/>
          </a:p>
          <a:p>
            <a:pPr marL="182880" lvl="0" indent="-182880" algn="l" rtl="0">
              <a:lnSpc>
                <a:spcPct val="95000"/>
              </a:lnSpc>
              <a:spcBef>
                <a:spcPts val="1600"/>
              </a:spcBef>
              <a:spcAft>
                <a:spcPts val="0"/>
              </a:spcAft>
              <a:buSzPts val="2240"/>
              <a:buChar char="•"/>
            </a:pPr>
            <a:r>
              <a:rPr lang="en-US" sz="2800"/>
              <a:t>Split into three phases</a:t>
            </a:r>
            <a:endParaRPr/>
          </a:p>
          <a:p>
            <a:pPr marL="457200" lvl="1" indent="-182880" algn="l" rtl="0">
              <a:lnSpc>
                <a:spcPct val="90000"/>
              </a:lnSpc>
              <a:spcBef>
                <a:spcPts val="500"/>
              </a:spcBef>
              <a:spcAft>
                <a:spcPts val="0"/>
              </a:spcAft>
              <a:buSzPts val="2800"/>
              <a:buChar char="●"/>
            </a:pPr>
            <a:r>
              <a:rPr lang="en-US" sz="2800" b="1"/>
              <a:t>G1</a:t>
            </a:r>
            <a:r>
              <a:rPr lang="en-US" sz="2800"/>
              <a:t> – Growth </a:t>
            </a:r>
            <a:endParaRPr/>
          </a:p>
          <a:p>
            <a:pPr marL="457200" lvl="1" indent="-182880" algn="l" rtl="0">
              <a:lnSpc>
                <a:spcPct val="90000"/>
              </a:lnSpc>
              <a:spcBef>
                <a:spcPts val="600"/>
              </a:spcBef>
              <a:spcAft>
                <a:spcPts val="0"/>
              </a:spcAft>
              <a:buSzPts val="2800"/>
              <a:buChar char="●"/>
            </a:pPr>
            <a:r>
              <a:rPr lang="en-US" sz="2800" b="1"/>
              <a:t>S</a:t>
            </a:r>
            <a:r>
              <a:rPr lang="en-US" sz="2800"/>
              <a:t> – DNA Replication/   	  </a:t>
            </a:r>
            <a:r>
              <a:rPr lang="en-US" sz="2800" u="sng"/>
              <a:t>S</a:t>
            </a:r>
            <a:r>
              <a:rPr lang="en-US" sz="2800"/>
              <a:t>ynthesis</a:t>
            </a:r>
            <a:endParaRPr/>
          </a:p>
          <a:p>
            <a:pPr marL="457200" lvl="1" indent="-182880" algn="l" rtl="0">
              <a:lnSpc>
                <a:spcPct val="90000"/>
              </a:lnSpc>
              <a:spcBef>
                <a:spcPts val="600"/>
              </a:spcBef>
              <a:spcAft>
                <a:spcPts val="0"/>
              </a:spcAft>
              <a:buSzPts val="2800"/>
              <a:buChar char="●"/>
            </a:pPr>
            <a:r>
              <a:rPr lang="en-US" sz="2800" b="1"/>
              <a:t>G2</a:t>
            </a:r>
            <a:r>
              <a:rPr lang="en-US" sz="2800"/>
              <a:t> – Organelle Duplication &amp; Growth</a:t>
            </a:r>
            <a:endParaRPr/>
          </a:p>
          <a:p>
            <a:pPr marL="182880" lvl="0" indent="-182880" algn="l" rtl="0">
              <a:lnSpc>
                <a:spcPct val="95000"/>
              </a:lnSpc>
              <a:spcBef>
                <a:spcPts val="1700"/>
              </a:spcBef>
              <a:spcAft>
                <a:spcPts val="0"/>
              </a:spcAft>
              <a:buSzPts val="2240"/>
              <a:buChar char="•"/>
            </a:pPr>
            <a:r>
              <a:rPr lang="en-US" sz="2800"/>
              <a:t>Cells spend 90% of their life cycle in interphase</a:t>
            </a:r>
            <a:endParaRPr/>
          </a:p>
        </p:txBody>
      </p:sp>
      <p:pic>
        <p:nvPicPr>
          <p:cNvPr id="551" name="Google Shape;551;p25"/>
          <p:cNvPicPr preferRelativeResize="0"/>
          <p:nvPr/>
        </p:nvPicPr>
        <p:blipFill rotWithShape="1">
          <a:blip r:embed="rId3">
            <a:alphaModFix/>
          </a:blip>
          <a:srcRect l="47274"/>
          <a:stretch/>
        </p:blipFill>
        <p:spPr>
          <a:xfrm rot="10800000">
            <a:off x="1261872" y="1903328"/>
            <a:ext cx="4444420" cy="449236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6"/>
          <p:cNvSpPr txBox="1">
            <a:spLocks noGrp="1"/>
          </p:cNvSpPr>
          <p:nvPr>
            <p:ph type="title"/>
          </p:nvPr>
        </p:nvSpPr>
        <p:spPr>
          <a:xfrm>
            <a:off x="164592" y="128016"/>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Mitosis</a:t>
            </a:r>
            <a:endParaRPr b="1"/>
          </a:p>
        </p:txBody>
      </p:sp>
      <p:sp>
        <p:nvSpPr>
          <p:cNvPr id="557" name="Google Shape;557;p26"/>
          <p:cNvSpPr txBox="1">
            <a:spLocks noGrp="1"/>
          </p:cNvSpPr>
          <p:nvPr>
            <p:ph type="body" idx="1"/>
          </p:nvPr>
        </p:nvSpPr>
        <p:spPr>
          <a:xfrm>
            <a:off x="450088" y="1682496"/>
            <a:ext cx="8595360" cy="435133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240"/>
              <a:buChar char="•"/>
            </a:pPr>
            <a:r>
              <a:rPr lang="en-US" sz="2800"/>
              <a:t>The nucleus is ready to divide once it grows and duplicates its DNA during interphase</a:t>
            </a:r>
            <a:endParaRPr sz="2800"/>
          </a:p>
          <a:p>
            <a:pPr marL="182880" lvl="0" indent="-182880" algn="l" rtl="0">
              <a:lnSpc>
                <a:spcPct val="95000"/>
              </a:lnSpc>
              <a:spcBef>
                <a:spcPts val="1600"/>
              </a:spcBef>
              <a:spcAft>
                <a:spcPts val="0"/>
              </a:spcAft>
              <a:buSzPts val="2240"/>
              <a:buChar char="•"/>
            </a:pPr>
            <a:r>
              <a:rPr lang="en-US" sz="2800" b="1"/>
              <a:t>Mitosis</a:t>
            </a:r>
            <a:r>
              <a:rPr lang="en-US" sz="2800"/>
              <a:t> – division of the </a:t>
            </a:r>
            <a:r>
              <a:rPr lang="en-US" sz="2800" u="sng"/>
              <a:t>nucleus</a:t>
            </a:r>
            <a:r>
              <a:rPr lang="en-US" sz="2800"/>
              <a:t>, by which cells divide into two new identical daughter cells</a:t>
            </a:r>
            <a:endParaRPr/>
          </a:p>
          <a:p>
            <a:pPr marL="182880" lvl="0" indent="-182880" algn="l" rtl="0">
              <a:lnSpc>
                <a:spcPct val="95000"/>
              </a:lnSpc>
              <a:spcBef>
                <a:spcPts val="1600"/>
              </a:spcBef>
              <a:spcAft>
                <a:spcPts val="0"/>
              </a:spcAft>
              <a:buSzPts val="2240"/>
              <a:buChar char="•"/>
            </a:pPr>
            <a:r>
              <a:rPr lang="en-US" sz="2800"/>
              <a:t>Four phases of mitosis (PMAT)</a:t>
            </a:r>
            <a:endParaRPr/>
          </a:p>
          <a:p>
            <a:pPr marL="457200" lvl="1" indent="-182880" algn="l" rtl="0">
              <a:lnSpc>
                <a:spcPct val="90000"/>
              </a:lnSpc>
              <a:spcBef>
                <a:spcPts val="500"/>
              </a:spcBef>
              <a:spcAft>
                <a:spcPts val="0"/>
              </a:spcAft>
              <a:buSzPts val="2800"/>
              <a:buChar char="●"/>
            </a:pPr>
            <a:r>
              <a:rPr lang="en-US" sz="2800"/>
              <a:t>Prophase</a:t>
            </a:r>
            <a:endParaRPr/>
          </a:p>
          <a:p>
            <a:pPr marL="457200" lvl="1" indent="-182880" algn="l" rtl="0">
              <a:lnSpc>
                <a:spcPct val="90000"/>
              </a:lnSpc>
              <a:spcBef>
                <a:spcPts val="600"/>
              </a:spcBef>
              <a:spcAft>
                <a:spcPts val="0"/>
              </a:spcAft>
              <a:buSzPts val="2800"/>
              <a:buChar char="●"/>
            </a:pPr>
            <a:r>
              <a:rPr lang="en-US" sz="2800"/>
              <a:t>Metaphase </a:t>
            </a:r>
            <a:endParaRPr/>
          </a:p>
          <a:p>
            <a:pPr marL="457200" lvl="1" indent="-182880" algn="l" rtl="0">
              <a:lnSpc>
                <a:spcPct val="90000"/>
              </a:lnSpc>
              <a:spcBef>
                <a:spcPts val="600"/>
              </a:spcBef>
              <a:spcAft>
                <a:spcPts val="0"/>
              </a:spcAft>
              <a:buSzPts val="2800"/>
              <a:buChar char="●"/>
            </a:pPr>
            <a:r>
              <a:rPr lang="en-US" sz="2800"/>
              <a:t>Anaphase</a:t>
            </a:r>
            <a:endParaRPr/>
          </a:p>
          <a:p>
            <a:pPr marL="457200" lvl="1" indent="-182880" algn="l" rtl="0">
              <a:lnSpc>
                <a:spcPct val="90000"/>
              </a:lnSpc>
              <a:spcBef>
                <a:spcPts val="600"/>
              </a:spcBef>
              <a:spcAft>
                <a:spcPts val="0"/>
              </a:spcAft>
              <a:buSzPts val="2800"/>
              <a:buChar char="●"/>
            </a:pPr>
            <a:r>
              <a:rPr lang="en-US" sz="2800"/>
              <a:t>Telophase</a:t>
            </a:r>
            <a:endParaRPr sz="2800"/>
          </a:p>
        </p:txBody>
      </p:sp>
      <p:pic>
        <p:nvPicPr>
          <p:cNvPr id="558" name="Google Shape;558;p26"/>
          <p:cNvPicPr preferRelativeResize="0"/>
          <p:nvPr/>
        </p:nvPicPr>
        <p:blipFill rotWithShape="1">
          <a:blip r:embed="rId3">
            <a:alphaModFix/>
          </a:blip>
          <a:srcRect l="19792" t="22340"/>
          <a:stretch/>
        </p:blipFill>
        <p:spPr>
          <a:xfrm>
            <a:off x="4747768" y="4116543"/>
            <a:ext cx="7444232" cy="274145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7"/>
          <p:cNvSpPr txBox="1">
            <a:spLocks noGrp="1"/>
          </p:cNvSpPr>
          <p:nvPr>
            <p:ph type="title"/>
          </p:nvPr>
        </p:nvSpPr>
        <p:spPr>
          <a:xfrm>
            <a:off x="658368" y="135021"/>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Prophase</a:t>
            </a:r>
            <a:endParaRPr b="1"/>
          </a:p>
        </p:txBody>
      </p:sp>
      <p:sp>
        <p:nvSpPr>
          <p:cNvPr id="564" name="Google Shape;564;p27"/>
          <p:cNvSpPr txBox="1">
            <a:spLocks noGrp="1"/>
          </p:cNvSpPr>
          <p:nvPr>
            <p:ph type="body" idx="1"/>
          </p:nvPr>
        </p:nvSpPr>
        <p:spPr>
          <a:xfrm>
            <a:off x="0" y="1719072"/>
            <a:ext cx="5133703" cy="4442777"/>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SzPts val="2240"/>
              <a:buNone/>
            </a:pPr>
            <a:r>
              <a:rPr lang="en-US" sz="2800" b="1" dirty="0"/>
              <a:t>Centrioles</a:t>
            </a:r>
            <a:endParaRPr dirty="0"/>
          </a:p>
          <a:p>
            <a:pPr marL="457200" lvl="1" indent="-182880" algn="l" rtl="0">
              <a:lnSpc>
                <a:spcPct val="80000"/>
              </a:lnSpc>
              <a:spcBef>
                <a:spcPts val="500"/>
              </a:spcBef>
              <a:spcAft>
                <a:spcPts val="0"/>
              </a:spcAft>
              <a:buSzPts val="2800"/>
              <a:buChar char="●"/>
            </a:pPr>
            <a:r>
              <a:rPr lang="en-US" sz="2800" dirty="0"/>
              <a:t>Move to opposite ends of the cells</a:t>
            </a:r>
            <a:endParaRPr dirty="0"/>
          </a:p>
          <a:p>
            <a:pPr marL="457200" lvl="1" indent="-182880" algn="l" rtl="0">
              <a:lnSpc>
                <a:spcPct val="80000"/>
              </a:lnSpc>
              <a:spcBef>
                <a:spcPts val="600"/>
              </a:spcBef>
              <a:spcAft>
                <a:spcPts val="0"/>
              </a:spcAft>
              <a:buSzPts val="2800"/>
              <a:buChar char="●"/>
            </a:pPr>
            <a:r>
              <a:rPr lang="en-US" sz="2800" dirty="0"/>
              <a:t>Produce </a:t>
            </a:r>
            <a:r>
              <a:rPr lang="en-US" sz="2800" b="1" dirty="0"/>
              <a:t>spindle fibers</a:t>
            </a:r>
            <a:endParaRPr b="1" dirty="0"/>
          </a:p>
          <a:p>
            <a:pPr marL="0" lvl="0" indent="0" algn="l" rtl="0">
              <a:lnSpc>
                <a:spcPct val="85000"/>
              </a:lnSpc>
              <a:spcBef>
                <a:spcPts val="1700"/>
              </a:spcBef>
              <a:spcAft>
                <a:spcPts val="0"/>
              </a:spcAft>
              <a:buSzPts val="2240"/>
              <a:buNone/>
            </a:pPr>
            <a:r>
              <a:rPr lang="en-US" sz="2800" b="1" dirty="0"/>
              <a:t>Nuclear Envelope</a:t>
            </a:r>
            <a:endParaRPr dirty="0"/>
          </a:p>
          <a:p>
            <a:pPr marL="457200" lvl="1" indent="-182880" algn="l" rtl="0">
              <a:lnSpc>
                <a:spcPct val="80000"/>
              </a:lnSpc>
              <a:spcBef>
                <a:spcPts val="500"/>
              </a:spcBef>
              <a:spcAft>
                <a:spcPts val="0"/>
              </a:spcAft>
              <a:buSzPts val="2800"/>
              <a:buChar char="●"/>
            </a:pPr>
            <a:r>
              <a:rPr lang="en-US" sz="2800" dirty="0"/>
              <a:t>Breaks down so </a:t>
            </a:r>
            <a:r>
              <a:rPr lang="en-US" sz="2800" b="1" dirty="0"/>
              <a:t>DNA can move freely</a:t>
            </a:r>
            <a:endParaRPr b="1" dirty="0"/>
          </a:p>
          <a:p>
            <a:pPr marL="0" lvl="0" indent="0" algn="l" rtl="0">
              <a:lnSpc>
                <a:spcPct val="85000"/>
              </a:lnSpc>
              <a:spcBef>
                <a:spcPts val="1700"/>
              </a:spcBef>
              <a:spcAft>
                <a:spcPts val="0"/>
              </a:spcAft>
              <a:buSzPts val="2240"/>
              <a:buNone/>
            </a:pPr>
            <a:r>
              <a:rPr lang="en-US" sz="2800" b="1" dirty="0"/>
              <a:t>Chromatin</a:t>
            </a:r>
            <a:endParaRPr dirty="0"/>
          </a:p>
          <a:p>
            <a:pPr marL="457200" lvl="1" indent="-182880" algn="l" rtl="0">
              <a:lnSpc>
                <a:spcPct val="80000"/>
              </a:lnSpc>
              <a:spcBef>
                <a:spcPts val="500"/>
              </a:spcBef>
              <a:spcAft>
                <a:spcPts val="0"/>
              </a:spcAft>
              <a:buSzPts val="2800"/>
              <a:buChar char="●"/>
            </a:pPr>
            <a:r>
              <a:rPr lang="en-US" sz="2800" dirty="0"/>
              <a:t>Chromatin </a:t>
            </a:r>
            <a:r>
              <a:rPr lang="en-US" sz="2800" b="1" dirty="0"/>
              <a:t>condenses</a:t>
            </a:r>
            <a:r>
              <a:rPr lang="en-US" sz="2800" dirty="0"/>
              <a:t> to form </a:t>
            </a:r>
            <a:r>
              <a:rPr lang="en-US" sz="2800" b="1" dirty="0"/>
              <a:t>chromosomes</a:t>
            </a:r>
            <a:endParaRPr b="1" dirty="0"/>
          </a:p>
          <a:p>
            <a:pPr marL="457200" lvl="1" indent="-81279" algn="l" rtl="0">
              <a:lnSpc>
                <a:spcPct val="80000"/>
              </a:lnSpc>
              <a:spcBef>
                <a:spcPts val="600"/>
              </a:spcBef>
              <a:spcAft>
                <a:spcPts val="0"/>
              </a:spcAft>
              <a:buSzPts val="1600"/>
              <a:buNone/>
            </a:pPr>
            <a:endParaRPr dirty="0"/>
          </a:p>
        </p:txBody>
      </p:sp>
      <p:pic>
        <p:nvPicPr>
          <p:cNvPr id="565" name="Google Shape;565;p27" descr="http://www.macroevolution.net/images/early-prophase-350.jpg"/>
          <p:cNvPicPr preferRelativeResize="0"/>
          <p:nvPr/>
        </p:nvPicPr>
        <p:blipFill rotWithShape="1">
          <a:blip r:embed="rId3">
            <a:alphaModFix/>
          </a:blip>
          <a:srcRect l="621" t="824" r="1"/>
          <a:stretch/>
        </p:blipFill>
        <p:spPr>
          <a:xfrm>
            <a:off x="5277394" y="461595"/>
            <a:ext cx="6003695" cy="586650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8"/>
          <p:cNvSpPr txBox="1">
            <a:spLocks noGrp="1"/>
          </p:cNvSpPr>
          <p:nvPr>
            <p:ph type="title"/>
          </p:nvPr>
        </p:nvSpPr>
        <p:spPr>
          <a:xfrm>
            <a:off x="676847" y="146304"/>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Chromosomes &amp; Chromatin</a:t>
            </a:r>
            <a:endParaRPr b="1"/>
          </a:p>
        </p:txBody>
      </p:sp>
      <p:pic>
        <p:nvPicPr>
          <p:cNvPr id="571" name="Google Shape;571;p28" descr="chromatinstructurefigure1"/>
          <p:cNvPicPr preferRelativeResize="0">
            <a:picLocks noGrp="1"/>
          </p:cNvPicPr>
          <p:nvPr>
            <p:ph type="body" idx="1"/>
          </p:nvPr>
        </p:nvPicPr>
        <p:blipFill rotWithShape="1">
          <a:blip r:embed="rId3">
            <a:alphaModFix/>
          </a:blip>
          <a:srcRect/>
          <a:stretch/>
        </p:blipFill>
        <p:spPr>
          <a:xfrm>
            <a:off x="-121294" y="2122714"/>
            <a:ext cx="8035476" cy="3900715"/>
          </a:xfrm>
          <a:prstGeom prst="rect">
            <a:avLst/>
          </a:prstGeom>
          <a:noFill/>
          <a:ln>
            <a:noFill/>
          </a:ln>
        </p:spPr>
      </p:pic>
      <p:sp>
        <p:nvSpPr>
          <p:cNvPr id="572" name="Google Shape;572;p28"/>
          <p:cNvSpPr txBox="1">
            <a:spLocks noGrp="1"/>
          </p:cNvSpPr>
          <p:nvPr>
            <p:ph type="body" idx="2"/>
          </p:nvPr>
        </p:nvSpPr>
        <p:spPr>
          <a:xfrm>
            <a:off x="7589520" y="1865374"/>
            <a:ext cx="3364992" cy="4718306"/>
          </a:xfrm>
          <a:prstGeom prst="rect">
            <a:avLst/>
          </a:prstGeom>
          <a:noFill/>
          <a:ln>
            <a:noFill/>
          </a:ln>
        </p:spPr>
        <p:txBody>
          <a:bodyPr spcFirstLastPara="1" wrap="square" lIns="91425" tIns="45700" rIns="91425" bIns="45700" anchor="t" anchorCtr="0">
            <a:noAutofit/>
          </a:bodyPr>
          <a:lstStyle/>
          <a:p>
            <a:pPr marL="274320" lvl="1" indent="0" algn="l" rtl="0">
              <a:lnSpc>
                <a:spcPct val="90000"/>
              </a:lnSpc>
              <a:spcBef>
                <a:spcPts val="0"/>
              </a:spcBef>
              <a:spcAft>
                <a:spcPts val="0"/>
              </a:spcAft>
              <a:buSzPts val="2400"/>
              <a:buNone/>
            </a:pPr>
            <a:r>
              <a:rPr lang="en-US" sz="2400" b="1"/>
              <a:t>Chromatin</a:t>
            </a:r>
            <a:r>
              <a:rPr lang="en-US" sz="2400"/>
              <a:t>?</a:t>
            </a:r>
            <a:endParaRPr sz="2400"/>
          </a:p>
          <a:p>
            <a:pPr marL="548640" lvl="2" indent="0" algn="l" rtl="0">
              <a:lnSpc>
                <a:spcPct val="90000"/>
              </a:lnSpc>
              <a:spcBef>
                <a:spcPts val="600"/>
              </a:spcBef>
              <a:spcAft>
                <a:spcPts val="0"/>
              </a:spcAft>
              <a:buSzPts val="2400"/>
              <a:buNone/>
            </a:pPr>
            <a:r>
              <a:rPr lang="en-US" sz="2400"/>
              <a:t>DNA wrapped around protein balls, unraveled in a big spaghetti-like mess</a:t>
            </a:r>
            <a:endParaRPr/>
          </a:p>
          <a:p>
            <a:pPr marL="548640" lvl="2" indent="0" algn="l" rtl="0">
              <a:lnSpc>
                <a:spcPct val="90000"/>
              </a:lnSpc>
              <a:spcBef>
                <a:spcPts val="600"/>
              </a:spcBef>
              <a:spcAft>
                <a:spcPts val="0"/>
              </a:spcAft>
              <a:buSzPts val="2400"/>
              <a:buNone/>
            </a:pPr>
            <a:endParaRPr sz="2400"/>
          </a:p>
          <a:p>
            <a:pPr marL="274320" lvl="1" indent="0" algn="l" rtl="0">
              <a:lnSpc>
                <a:spcPct val="90000"/>
              </a:lnSpc>
              <a:spcBef>
                <a:spcPts val="600"/>
              </a:spcBef>
              <a:spcAft>
                <a:spcPts val="0"/>
              </a:spcAft>
              <a:buSzPts val="2400"/>
              <a:buNone/>
            </a:pPr>
            <a:r>
              <a:rPr lang="en-US" sz="2400" b="1"/>
              <a:t>Chromosomes</a:t>
            </a:r>
            <a:r>
              <a:rPr lang="en-US" sz="2400"/>
              <a:t>?</a:t>
            </a:r>
            <a:endParaRPr sz="2400"/>
          </a:p>
          <a:p>
            <a:pPr marL="548640" lvl="2" indent="0" algn="l" rtl="0">
              <a:lnSpc>
                <a:spcPct val="90000"/>
              </a:lnSpc>
              <a:spcBef>
                <a:spcPts val="600"/>
              </a:spcBef>
              <a:spcAft>
                <a:spcPts val="0"/>
              </a:spcAft>
              <a:buSzPts val="2400"/>
              <a:buNone/>
            </a:pPr>
            <a:r>
              <a:rPr lang="en-US" sz="2400"/>
              <a:t>Condensed, coiled up chromatin</a:t>
            </a:r>
            <a:endParaRPr/>
          </a:p>
          <a:p>
            <a:pPr marL="182880" lvl="0" indent="-91440" algn="l" rtl="0">
              <a:lnSpc>
                <a:spcPct val="95000"/>
              </a:lnSpc>
              <a:spcBef>
                <a:spcPts val="1700"/>
              </a:spcBef>
              <a:spcAft>
                <a:spcPts val="0"/>
              </a:spcAft>
              <a:buSzPts val="1440"/>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9"/>
          <p:cNvSpPr txBox="1">
            <a:spLocks noGrp="1"/>
          </p:cNvSpPr>
          <p:nvPr>
            <p:ph type="title"/>
          </p:nvPr>
        </p:nvSpPr>
        <p:spPr>
          <a:xfrm>
            <a:off x="512064" y="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Chromosomes</a:t>
            </a:r>
            <a:endParaRPr b="1"/>
          </a:p>
        </p:txBody>
      </p:sp>
      <p:pic>
        <p:nvPicPr>
          <p:cNvPr id="578" name="Google Shape;578;p29"/>
          <p:cNvPicPr preferRelativeResize="0">
            <a:picLocks noGrp="1"/>
          </p:cNvPicPr>
          <p:nvPr>
            <p:ph type="body" idx="1"/>
          </p:nvPr>
        </p:nvPicPr>
        <p:blipFill rotWithShape="1">
          <a:blip r:embed="rId3">
            <a:alphaModFix/>
          </a:blip>
          <a:srcRect/>
          <a:stretch/>
        </p:blipFill>
        <p:spPr>
          <a:xfrm>
            <a:off x="512064" y="1691323"/>
            <a:ext cx="5432825" cy="4713892"/>
          </a:xfrm>
          <a:prstGeom prst="rect">
            <a:avLst/>
          </a:prstGeom>
          <a:noFill/>
          <a:ln>
            <a:noFill/>
          </a:ln>
        </p:spPr>
      </p:pic>
      <p:sp>
        <p:nvSpPr>
          <p:cNvPr id="579" name="Google Shape;579;p29"/>
          <p:cNvSpPr txBox="1">
            <a:spLocks noGrp="1"/>
          </p:cNvSpPr>
          <p:nvPr>
            <p:ph type="body" idx="2"/>
          </p:nvPr>
        </p:nvSpPr>
        <p:spPr>
          <a:xfrm>
            <a:off x="6473952" y="746297"/>
            <a:ext cx="4480560" cy="4351337"/>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240"/>
              <a:buFont typeface="Century Schoolbook"/>
              <a:buAutoNum type="arabicPeriod"/>
            </a:pPr>
            <a:r>
              <a:rPr lang="en-US" sz="2800"/>
              <a:t>DNA replicates during interphase</a:t>
            </a:r>
            <a:endParaRPr/>
          </a:p>
          <a:p>
            <a:pPr marL="342900" lvl="0" indent="-342900" algn="l" rtl="0">
              <a:lnSpc>
                <a:spcPct val="95000"/>
              </a:lnSpc>
              <a:spcBef>
                <a:spcPts val="1600"/>
              </a:spcBef>
              <a:spcAft>
                <a:spcPts val="0"/>
              </a:spcAft>
              <a:buSzPts val="2240"/>
              <a:buFont typeface="Century Schoolbook"/>
              <a:buAutoNum type="arabicPeriod"/>
            </a:pPr>
            <a:r>
              <a:rPr lang="en-US" sz="2800"/>
              <a:t>Replicated DNA wraps around proteins to form chromatin</a:t>
            </a:r>
            <a:endParaRPr/>
          </a:p>
          <a:p>
            <a:pPr marL="342900" lvl="0" indent="-342900" algn="l" rtl="0">
              <a:lnSpc>
                <a:spcPct val="95000"/>
              </a:lnSpc>
              <a:spcBef>
                <a:spcPts val="1600"/>
              </a:spcBef>
              <a:spcAft>
                <a:spcPts val="0"/>
              </a:spcAft>
              <a:buSzPts val="2240"/>
              <a:buFont typeface="Century Schoolbook"/>
              <a:buAutoNum type="arabicPeriod"/>
            </a:pPr>
            <a:r>
              <a:rPr lang="en-US" sz="2800"/>
              <a:t>Chromatin condenses to form visible chromosomes </a:t>
            </a:r>
            <a:endParaRPr/>
          </a:p>
          <a:p>
            <a:pPr marL="342900" lvl="0" indent="-342900" algn="l" rtl="0">
              <a:lnSpc>
                <a:spcPct val="95000"/>
              </a:lnSpc>
              <a:spcBef>
                <a:spcPts val="1600"/>
              </a:spcBef>
              <a:spcAft>
                <a:spcPts val="0"/>
              </a:spcAft>
              <a:buSzPts val="2240"/>
              <a:buFont typeface="Century Schoolbook"/>
              <a:buAutoNum type="arabicPeriod"/>
            </a:pPr>
            <a:r>
              <a:rPr lang="en-US" sz="2800"/>
              <a:t>Each chromosome has 2 </a:t>
            </a:r>
            <a:r>
              <a:rPr lang="en-US" sz="2800" b="1" i="1"/>
              <a:t>sister chromatids</a:t>
            </a:r>
            <a:endParaRPr/>
          </a:p>
          <a:p>
            <a:pPr marL="274320" lvl="1" indent="0" algn="l" rtl="0">
              <a:lnSpc>
                <a:spcPct val="90000"/>
              </a:lnSpc>
              <a:spcBef>
                <a:spcPts val="500"/>
              </a:spcBef>
              <a:spcAft>
                <a:spcPts val="0"/>
              </a:spcAft>
              <a:buSzPts val="2800"/>
              <a:buNone/>
            </a:pPr>
            <a:r>
              <a:rPr lang="en-US" sz="2800"/>
              <a:t>	2 sister chromatids are 	held together by a 	</a:t>
            </a:r>
            <a:r>
              <a:rPr lang="en-US" sz="2800" b="1" i="1"/>
              <a:t>centromere</a:t>
            </a:r>
            <a:endParaRPr sz="2800" b="1"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0"/>
          <p:cNvSpPr txBox="1">
            <a:spLocks noGrp="1"/>
          </p:cNvSpPr>
          <p:nvPr>
            <p:ph type="title"/>
          </p:nvPr>
        </p:nvSpPr>
        <p:spPr>
          <a:xfrm>
            <a:off x="530352" y="-36576"/>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Metaphase</a:t>
            </a:r>
            <a:endParaRPr b="1"/>
          </a:p>
        </p:txBody>
      </p:sp>
      <p:sp>
        <p:nvSpPr>
          <p:cNvPr id="585" name="Google Shape;585;p30"/>
          <p:cNvSpPr txBox="1">
            <a:spLocks noGrp="1"/>
          </p:cNvSpPr>
          <p:nvPr>
            <p:ph type="body" idx="2"/>
          </p:nvPr>
        </p:nvSpPr>
        <p:spPr>
          <a:xfrm>
            <a:off x="896112" y="1636458"/>
            <a:ext cx="4480560" cy="435133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080"/>
              <a:buFont typeface="Arial"/>
              <a:buChar char="•"/>
            </a:pPr>
            <a:r>
              <a:rPr lang="en-US" sz="2600" b="1" dirty="0"/>
              <a:t>Chromosomes</a:t>
            </a:r>
            <a:r>
              <a:rPr lang="en-US" sz="2600" dirty="0"/>
              <a:t> line up in the middle of the cell</a:t>
            </a:r>
            <a:endParaRPr dirty="0"/>
          </a:p>
          <a:p>
            <a:pPr marL="457200" lvl="1" indent="-182880" algn="l" rtl="0">
              <a:lnSpc>
                <a:spcPct val="90000"/>
              </a:lnSpc>
              <a:spcBef>
                <a:spcPts val="500"/>
              </a:spcBef>
              <a:spcAft>
                <a:spcPts val="0"/>
              </a:spcAft>
              <a:buSzPts val="2200"/>
              <a:buFont typeface="Arial"/>
              <a:buChar char="•"/>
            </a:pPr>
            <a:r>
              <a:rPr lang="en-US" sz="2200" i="1" dirty="0"/>
              <a:t>Meta </a:t>
            </a:r>
            <a:r>
              <a:rPr lang="en-US" sz="2200" dirty="0"/>
              <a:t>means “middle” – chromosomes line up in the middle of the cell</a:t>
            </a:r>
            <a:endParaRPr dirty="0"/>
          </a:p>
          <a:p>
            <a:pPr marL="182880" lvl="0" indent="-182880" algn="l" rtl="0">
              <a:lnSpc>
                <a:spcPct val="95000"/>
              </a:lnSpc>
              <a:spcBef>
                <a:spcPts val="1700"/>
              </a:spcBef>
              <a:spcAft>
                <a:spcPts val="0"/>
              </a:spcAft>
              <a:buSzPts val="2080"/>
              <a:buFont typeface="Arial"/>
              <a:buChar char="•"/>
            </a:pPr>
            <a:r>
              <a:rPr lang="en-US" sz="2600" dirty="0" smtClean="0"/>
              <a:t>A </a:t>
            </a:r>
            <a:r>
              <a:rPr lang="en-US" sz="2600" b="1" dirty="0" smtClean="0"/>
              <a:t>spindle fiber </a:t>
            </a:r>
            <a:r>
              <a:rPr lang="en-US" sz="2600" dirty="0" smtClean="0"/>
              <a:t>(from the centriole) attaches </a:t>
            </a:r>
            <a:r>
              <a:rPr lang="en-US" sz="2600" dirty="0"/>
              <a:t>to each chromosome (or sister chromatid) at the </a:t>
            </a:r>
            <a:r>
              <a:rPr lang="en-US" sz="2600" b="1" dirty="0"/>
              <a:t>centromere</a:t>
            </a:r>
            <a:endParaRPr dirty="0"/>
          </a:p>
        </p:txBody>
      </p:sp>
      <p:pic>
        <p:nvPicPr>
          <p:cNvPr id="586" name="Google Shape;586;p30" descr="http://www.macroevolution.net/images/metaphase.jpg"/>
          <p:cNvPicPr preferRelativeResize="0"/>
          <p:nvPr/>
        </p:nvPicPr>
        <p:blipFill rotWithShape="1">
          <a:blip r:embed="rId3">
            <a:alphaModFix/>
          </a:blip>
          <a:srcRect/>
          <a:stretch/>
        </p:blipFill>
        <p:spPr>
          <a:xfrm>
            <a:off x="7663171" y="406861"/>
            <a:ext cx="3253371" cy="2751422"/>
          </a:xfrm>
          <a:prstGeom prst="rect">
            <a:avLst/>
          </a:prstGeom>
          <a:noFill/>
          <a:ln>
            <a:noFill/>
          </a:ln>
        </p:spPr>
      </p:pic>
      <p:pic>
        <p:nvPicPr>
          <p:cNvPr id="587" name="Google Shape;587;p30"/>
          <p:cNvPicPr preferRelativeResize="0"/>
          <p:nvPr/>
        </p:nvPicPr>
        <p:blipFill rotWithShape="1">
          <a:blip r:embed="rId4">
            <a:alphaModFix/>
          </a:blip>
          <a:srcRect/>
          <a:stretch/>
        </p:blipFill>
        <p:spPr>
          <a:xfrm>
            <a:off x="5600331" y="3158283"/>
            <a:ext cx="3465867" cy="348030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1"/>
          <p:cNvSpPr txBox="1">
            <a:spLocks noGrp="1"/>
          </p:cNvSpPr>
          <p:nvPr>
            <p:ph type="title"/>
          </p:nvPr>
        </p:nvSpPr>
        <p:spPr>
          <a:xfrm>
            <a:off x="640080" y="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Anaphase</a:t>
            </a:r>
            <a:endParaRPr b="1"/>
          </a:p>
        </p:txBody>
      </p:sp>
      <p:pic>
        <p:nvPicPr>
          <p:cNvPr id="593" name="Google Shape;593;p31"/>
          <p:cNvPicPr preferRelativeResize="0">
            <a:picLocks noGrp="1"/>
          </p:cNvPicPr>
          <p:nvPr>
            <p:ph type="body" idx="1"/>
          </p:nvPr>
        </p:nvPicPr>
        <p:blipFill rotWithShape="1">
          <a:blip r:embed="rId3">
            <a:alphaModFix/>
          </a:blip>
          <a:srcRect/>
          <a:stretch/>
        </p:blipFill>
        <p:spPr>
          <a:xfrm>
            <a:off x="6033437" y="3913632"/>
            <a:ext cx="5162206" cy="2486507"/>
          </a:xfrm>
          <a:prstGeom prst="rect">
            <a:avLst/>
          </a:prstGeom>
          <a:noFill/>
          <a:ln>
            <a:noFill/>
          </a:ln>
        </p:spPr>
      </p:pic>
      <p:pic>
        <p:nvPicPr>
          <p:cNvPr id="594" name="Google Shape;594;p31" descr="http://www.macroevolution.net/images/anaphase.jpg"/>
          <p:cNvPicPr preferRelativeResize="0">
            <a:picLocks noGrp="1"/>
          </p:cNvPicPr>
          <p:nvPr>
            <p:ph type="body" idx="2"/>
          </p:nvPr>
        </p:nvPicPr>
        <p:blipFill rotWithShape="1">
          <a:blip r:embed="rId4">
            <a:alphaModFix/>
          </a:blip>
          <a:srcRect/>
          <a:stretch/>
        </p:blipFill>
        <p:spPr>
          <a:xfrm>
            <a:off x="6108192" y="201168"/>
            <a:ext cx="5012696" cy="3375311"/>
          </a:xfrm>
          <a:prstGeom prst="rect">
            <a:avLst/>
          </a:prstGeom>
          <a:noFill/>
          <a:ln>
            <a:noFill/>
          </a:ln>
        </p:spPr>
      </p:pic>
      <p:sp>
        <p:nvSpPr>
          <p:cNvPr id="595" name="Google Shape;595;p31"/>
          <p:cNvSpPr txBox="1"/>
          <p:nvPr/>
        </p:nvSpPr>
        <p:spPr>
          <a:xfrm>
            <a:off x="859536" y="1888823"/>
            <a:ext cx="4480560" cy="4351337"/>
          </a:xfrm>
          <a:prstGeom prst="rect">
            <a:avLst/>
          </a:prstGeom>
          <a:noFill/>
          <a:ln>
            <a:noFill/>
          </a:ln>
        </p:spPr>
        <p:txBody>
          <a:bodyPr spcFirstLastPara="1" wrap="square" lIns="91425" tIns="45700" rIns="91425" bIns="45700" anchor="t" anchorCtr="0">
            <a:noAutofit/>
          </a:bodyPr>
          <a:lstStyle/>
          <a:p>
            <a:pPr marL="182880" marR="0" lvl="0" indent="-182880" algn="l" rtl="0">
              <a:lnSpc>
                <a:spcPct val="95000"/>
              </a:lnSpc>
              <a:spcBef>
                <a:spcPts val="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Spindle fibers pull the chromosomes apart</a:t>
            </a:r>
            <a:endParaRPr/>
          </a:p>
          <a:p>
            <a:pPr marL="182880" marR="0" lvl="0" indent="-182880" algn="l" rtl="0">
              <a:lnSpc>
                <a:spcPct val="95000"/>
              </a:lnSpc>
              <a:spcBef>
                <a:spcPts val="160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Two sister chromatids are split</a:t>
            </a:r>
            <a:endParaRPr/>
          </a:p>
          <a:p>
            <a:pPr marL="182880" marR="0" lvl="0" indent="-182880" algn="l" rtl="0">
              <a:lnSpc>
                <a:spcPct val="95000"/>
              </a:lnSpc>
              <a:spcBef>
                <a:spcPts val="160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Each </a:t>
            </a:r>
            <a:r>
              <a:rPr lang="en-US" sz="3200" b="1">
                <a:solidFill>
                  <a:schemeClr val="dk1"/>
                </a:solidFill>
                <a:latin typeface="Century Schoolbook"/>
                <a:ea typeface="Century Schoolbook"/>
                <a:cs typeface="Century Schoolbook"/>
                <a:sym typeface="Century Schoolbook"/>
              </a:rPr>
              <a:t>chromatid</a:t>
            </a:r>
            <a:r>
              <a:rPr lang="en-US" sz="3200">
                <a:solidFill>
                  <a:schemeClr val="dk1"/>
                </a:solidFill>
                <a:latin typeface="Century Schoolbook"/>
                <a:ea typeface="Century Schoolbook"/>
                <a:cs typeface="Century Schoolbook"/>
                <a:sym typeface="Century Schoolbook"/>
              </a:rPr>
              <a:t> goes to a different end or pole of the cell</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2"/>
          <p:cNvSpPr txBox="1">
            <a:spLocks noGrp="1"/>
          </p:cNvSpPr>
          <p:nvPr>
            <p:ph type="title"/>
          </p:nvPr>
        </p:nvSpPr>
        <p:spPr>
          <a:xfrm>
            <a:off x="640080" y="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Telophase</a:t>
            </a:r>
            <a:endParaRPr b="1"/>
          </a:p>
        </p:txBody>
      </p:sp>
      <p:sp>
        <p:nvSpPr>
          <p:cNvPr id="601" name="Google Shape;601;p32"/>
          <p:cNvSpPr txBox="1">
            <a:spLocks noGrp="1"/>
          </p:cNvSpPr>
          <p:nvPr>
            <p:ph type="body" idx="1"/>
          </p:nvPr>
        </p:nvSpPr>
        <p:spPr>
          <a:xfrm>
            <a:off x="749808" y="1883664"/>
            <a:ext cx="4736592" cy="444277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240"/>
              <a:buChar char="•"/>
            </a:pPr>
            <a:r>
              <a:rPr lang="en-US" sz="2800"/>
              <a:t>Chromosomes unwind to form </a:t>
            </a:r>
            <a:r>
              <a:rPr lang="en-US" sz="2800" b="1"/>
              <a:t>chromatin</a:t>
            </a:r>
            <a:endParaRPr sz="2800" b="1"/>
          </a:p>
          <a:p>
            <a:pPr marL="182880" lvl="0" indent="-182880" algn="l" rtl="0">
              <a:lnSpc>
                <a:spcPct val="95000"/>
              </a:lnSpc>
              <a:spcBef>
                <a:spcPts val="1600"/>
              </a:spcBef>
              <a:spcAft>
                <a:spcPts val="0"/>
              </a:spcAft>
              <a:buSzPts val="2240"/>
              <a:buChar char="•"/>
            </a:pPr>
            <a:r>
              <a:rPr lang="en-US" sz="2800" b="1"/>
              <a:t>Nuclear envelope </a:t>
            </a:r>
            <a:r>
              <a:rPr lang="en-US" sz="2800"/>
              <a:t>reforms around chromatin</a:t>
            </a:r>
            <a:endParaRPr/>
          </a:p>
          <a:p>
            <a:pPr marL="182880" lvl="0" indent="-182880" algn="l" rtl="0">
              <a:lnSpc>
                <a:spcPct val="95000"/>
              </a:lnSpc>
              <a:spcBef>
                <a:spcPts val="1600"/>
              </a:spcBef>
              <a:spcAft>
                <a:spcPts val="0"/>
              </a:spcAft>
              <a:buSzPts val="2240"/>
              <a:buChar char="•"/>
            </a:pPr>
            <a:r>
              <a:rPr lang="en-US" sz="2800"/>
              <a:t>Spindle fibers disappear</a:t>
            </a:r>
            <a:endParaRPr/>
          </a:p>
          <a:p>
            <a:pPr marL="182880" lvl="0" indent="-182880" algn="l" rtl="0">
              <a:lnSpc>
                <a:spcPct val="95000"/>
              </a:lnSpc>
              <a:spcBef>
                <a:spcPts val="1600"/>
              </a:spcBef>
              <a:spcAft>
                <a:spcPts val="0"/>
              </a:spcAft>
              <a:buSzPts val="2240"/>
              <a:buChar char="•"/>
            </a:pPr>
            <a:r>
              <a:rPr lang="en-US" sz="2800"/>
              <a:t>Cytoplasm starts to pinch – pinches in the middle to form two cells</a:t>
            </a:r>
            <a:endParaRPr/>
          </a:p>
        </p:txBody>
      </p:sp>
      <p:pic>
        <p:nvPicPr>
          <p:cNvPr id="602" name="Google Shape;602;p32" descr="Telophase of Mitosis"/>
          <p:cNvPicPr preferRelativeResize="0">
            <a:picLocks noGrp="1"/>
          </p:cNvPicPr>
          <p:nvPr>
            <p:ph type="body" idx="2"/>
          </p:nvPr>
        </p:nvPicPr>
        <p:blipFill rotWithShape="1">
          <a:blip r:embed="rId3">
            <a:alphaModFix/>
          </a:blip>
          <a:srcRect/>
          <a:stretch/>
        </p:blipFill>
        <p:spPr>
          <a:xfrm>
            <a:off x="5815584" y="1883664"/>
            <a:ext cx="5203370" cy="3280061"/>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3"/>
          <p:cNvSpPr txBox="1">
            <a:spLocks noGrp="1"/>
          </p:cNvSpPr>
          <p:nvPr>
            <p:ph type="title"/>
          </p:nvPr>
        </p:nvSpPr>
        <p:spPr>
          <a:xfrm>
            <a:off x="256032" y="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Finally… Cytokinesis!</a:t>
            </a:r>
            <a:endParaRPr b="1"/>
          </a:p>
        </p:txBody>
      </p:sp>
      <p:sp>
        <p:nvSpPr>
          <p:cNvPr id="608" name="Google Shape;608;p33"/>
          <p:cNvSpPr txBox="1">
            <a:spLocks noGrp="1"/>
          </p:cNvSpPr>
          <p:nvPr>
            <p:ph type="body" idx="1"/>
          </p:nvPr>
        </p:nvSpPr>
        <p:spPr>
          <a:xfrm>
            <a:off x="130629" y="1982407"/>
            <a:ext cx="5381897" cy="4351337"/>
          </a:xfrm>
          <a:prstGeom prst="rect">
            <a:avLst/>
          </a:prstGeom>
          <a:noFill/>
          <a:ln>
            <a:noFill/>
          </a:ln>
        </p:spPr>
        <p:txBody>
          <a:bodyPr spcFirstLastPara="1" wrap="square" lIns="91425" tIns="45700" rIns="91425" bIns="45700" anchor="t" anchorCtr="0">
            <a:noAutofit/>
          </a:bodyPr>
          <a:lstStyle/>
          <a:p>
            <a:pPr marL="182880" lvl="0" indent="-182880" algn="l" rtl="0">
              <a:lnSpc>
                <a:spcPct val="95000"/>
              </a:lnSpc>
              <a:spcBef>
                <a:spcPts val="0"/>
              </a:spcBef>
              <a:spcAft>
                <a:spcPts val="0"/>
              </a:spcAft>
              <a:buSzPts val="2080"/>
              <a:buChar char="•"/>
            </a:pPr>
            <a:r>
              <a:rPr lang="en-US" sz="2600" dirty="0"/>
              <a:t>This is the end of the cell cycle!</a:t>
            </a:r>
            <a:endParaRPr sz="2600" dirty="0"/>
          </a:p>
          <a:p>
            <a:pPr marL="182880" lvl="0" indent="-182880" algn="l" rtl="0">
              <a:lnSpc>
                <a:spcPct val="95000"/>
              </a:lnSpc>
              <a:spcBef>
                <a:spcPts val="1600"/>
              </a:spcBef>
              <a:spcAft>
                <a:spcPts val="0"/>
              </a:spcAft>
              <a:buSzPts val="2080"/>
              <a:buChar char="•"/>
            </a:pPr>
            <a:r>
              <a:rPr lang="en-US" sz="2600" dirty="0"/>
              <a:t>The cell membrane fully pinches to form two cells</a:t>
            </a:r>
            <a:endParaRPr dirty="0"/>
          </a:p>
          <a:p>
            <a:pPr marL="182880" lvl="0" indent="-182880" algn="l" rtl="0">
              <a:lnSpc>
                <a:spcPct val="95000"/>
              </a:lnSpc>
              <a:spcBef>
                <a:spcPts val="1600"/>
              </a:spcBef>
              <a:spcAft>
                <a:spcPts val="0"/>
              </a:spcAft>
              <a:buSzPts val="2080"/>
              <a:buChar char="•"/>
            </a:pPr>
            <a:r>
              <a:rPr lang="en-US" sz="2600" dirty="0"/>
              <a:t>The two daughter cells are </a:t>
            </a:r>
            <a:r>
              <a:rPr lang="en-US" sz="2600" b="1" i="1" dirty="0"/>
              <a:t>exactly</a:t>
            </a:r>
            <a:r>
              <a:rPr lang="en-US" sz="2600" dirty="0"/>
              <a:t> the </a:t>
            </a:r>
            <a:r>
              <a:rPr lang="en-US" sz="2600" dirty="0" smtClean="0"/>
              <a:t>same as each other </a:t>
            </a:r>
            <a:r>
              <a:rPr lang="en-US" sz="2600" dirty="0"/>
              <a:t>AND they are </a:t>
            </a:r>
            <a:r>
              <a:rPr lang="en-US" sz="2600" b="1" i="1" dirty="0"/>
              <a:t>identical</a:t>
            </a:r>
            <a:r>
              <a:rPr lang="en-US" sz="2600" dirty="0"/>
              <a:t> to the original parent cell</a:t>
            </a:r>
            <a:endParaRPr dirty="0"/>
          </a:p>
          <a:p>
            <a:pPr marL="182880" lvl="0" indent="-182880" algn="l" rtl="0">
              <a:lnSpc>
                <a:spcPct val="95000"/>
              </a:lnSpc>
              <a:spcBef>
                <a:spcPts val="1600"/>
              </a:spcBef>
              <a:spcAft>
                <a:spcPts val="0"/>
              </a:spcAft>
              <a:buSzPts val="2080"/>
              <a:buChar char="•"/>
            </a:pPr>
            <a:r>
              <a:rPr lang="en-US" sz="2600" dirty="0"/>
              <a:t>Back to interphase – the cell cycle begins again</a:t>
            </a:r>
            <a:endParaRPr sz="2600" dirty="0"/>
          </a:p>
        </p:txBody>
      </p:sp>
      <p:pic>
        <p:nvPicPr>
          <p:cNvPr id="609" name="Google Shape;609;p33"/>
          <p:cNvPicPr preferRelativeResize="0"/>
          <p:nvPr/>
        </p:nvPicPr>
        <p:blipFill rotWithShape="1">
          <a:blip r:embed="rId3">
            <a:alphaModFix/>
          </a:blip>
          <a:srcRect/>
          <a:stretch/>
        </p:blipFill>
        <p:spPr>
          <a:xfrm rot="10800000">
            <a:off x="5476097" y="3336615"/>
            <a:ext cx="5710936" cy="3043619"/>
          </a:xfrm>
          <a:prstGeom prst="rect">
            <a:avLst/>
          </a:prstGeom>
          <a:noFill/>
          <a:ln>
            <a:noFill/>
          </a:ln>
        </p:spPr>
      </p:pic>
      <p:pic>
        <p:nvPicPr>
          <p:cNvPr id="610" name="Google Shape;610;p33"/>
          <p:cNvPicPr preferRelativeResize="0"/>
          <p:nvPr/>
        </p:nvPicPr>
        <p:blipFill rotWithShape="1">
          <a:blip r:embed="rId4">
            <a:alphaModFix/>
          </a:blip>
          <a:srcRect/>
          <a:stretch/>
        </p:blipFill>
        <p:spPr>
          <a:xfrm>
            <a:off x="7349744" y="753482"/>
            <a:ext cx="3641344" cy="218480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261872" y="0"/>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Cell Size: Limiting Factors</a:t>
            </a:r>
            <a:endParaRPr b="1"/>
          </a:p>
        </p:txBody>
      </p:sp>
      <p:sp>
        <p:nvSpPr>
          <p:cNvPr id="113" name="Google Shape;113;p16"/>
          <p:cNvSpPr txBox="1">
            <a:spLocks noGrp="1"/>
          </p:cNvSpPr>
          <p:nvPr>
            <p:ph type="body" idx="1"/>
          </p:nvPr>
        </p:nvSpPr>
        <p:spPr>
          <a:xfrm>
            <a:off x="913775" y="1508224"/>
            <a:ext cx="5106026" cy="342410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240"/>
              <a:buNone/>
            </a:pPr>
            <a:r>
              <a:rPr lang="en-US" sz="2800" b="1"/>
              <a:t>1. </a:t>
            </a:r>
            <a:r>
              <a:rPr lang="en-US" sz="2800" b="1" u="sng"/>
              <a:t>Diffusion</a:t>
            </a:r>
            <a:r>
              <a:rPr lang="en-US" sz="2800" b="1"/>
              <a:t> limits cell growth</a:t>
            </a:r>
            <a:endParaRPr/>
          </a:p>
          <a:p>
            <a:pPr marL="457200" lvl="1" indent="-182880" algn="l" rtl="0">
              <a:lnSpc>
                <a:spcPct val="90000"/>
              </a:lnSpc>
              <a:spcBef>
                <a:spcPts val="500"/>
              </a:spcBef>
              <a:spcAft>
                <a:spcPts val="0"/>
              </a:spcAft>
              <a:buSzPts val="2800"/>
              <a:buChar char="●"/>
            </a:pPr>
            <a:r>
              <a:rPr lang="en-US" sz="2800"/>
              <a:t>Diffusion – passive movement from high to low concentration</a:t>
            </a:r>
            <a:endParaRPr/>
          </a:p>
          <a:p>
            <a:pPr marL="457200" lvl="1" indent="-182880" algn="l" rtl="0">
              <a:lnSpc>
                <a:spcPct val="90000"/>
              </a:lnSpc>
              <a:spcBef>
                <a:spcPts val="600"/>
              </a:spcBef>
              <a:spcAft>
                <a:spcPts val="0"/>
              </a:spcAft>
              <a:buSzPts val="2800"/>
              <a:buChar char="●"/>
            </a:pPr>
            <a:r>
              <a:rPr lang="en-US" sz="2800"/>
              <a:t>Only efficient over short distances</a:t>
            </a:r>
            <a:endParaRPr/>
          </a:p>
          <a:p>
            <a:pPr marL="457200" lvl="1" indent="-182880" algn="l" rtl="0">
              <a:lnSpc>
                <a:spcPct val="90000"/>
              </a:lnSpc>
              <a:spcBef>
                <a:spcPts val="600"/>
              </a:spcBef>
              <a:spcAft>
                <a:spcPts val="0"/>
              </a:spcAft>
              <a:buSzPts val="2800"/>
              <a:buChar char="●"/>
            </a:pPr>
            <a:r>
              <a:rPr lang="en-US" sz="2800"/>
              <a:t>Longer distance = slower diffusion rate	</a:t>
            </a:r>
            <a:endParaRPr sz="2800"/>
          </a:p>
          <a:p>
            <a:pPr marL="0" lvl="0" indent="0" algn="l" rtl="0">
              <a:lnSpc>
                <a:spcPct val="95000"/>
              </a:lnSpc>
              <a:spcBef>
                <a:spcPts val="1700"/>
              </a:spcBef>
              <a:spcAft>
                <a:spcPts val="0"/>
              </a:spcAft>
              <a:buSzPts val="2240"/>
              <a:buNone/>
            </a:pPr>
            <a:r>
              <a:rPr lang="en-US" sz="2800"/>
              <a:t>A cell 20 cm wide would require </a:t>
            </a:r>
            <a:r>
              <a:rPr lang="en-US" sz="2800" b="1"/>
              <a:t>months</a:t>
            </a:r>
            <a:r>
              <a:rPr lang="en-US" sz="2800"/>
              <a:t> for nutrients to get to the center</a:t>
            </a:r>
            <a:endParaRPr/>
          </a:p>
        </p:txBody>
      </p:sp>
      <p:pic>
        <p:nvPicPr>
          <p:cNvPr id="114" name="Google Shape;114;p16"/>
          <p:cNvPicPr preferRelativeResize="0">
            <a:picLocks noGrp="1"/>
          </p:cNvPicPr>
          <p:nvPr>
            <p:ph type="body" idx="2"/>
          </p:nvPr>
        </p:nvPicPr>
        <p:blipFill rotWithShape="1">
          <a:blip r:embed="rId3">
            <a:alphaModFix/>
          </a:blip>
          <a:srcRect l="8423" r="13235"/>
          <a:stretch/>
        </p:blipFill>
        <p:spPr>
          <a:xfrm>
            <a:off x="5931366" y="2286000"/>
            <a:ext cx="4877512" cy="284842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646" y="182880"/>
            <a:ext cx="9144000" cy="990282"/>
          </a:xfrm>
        </p:spPr>
        <p:txBody>
          <a:bodyPr>
            <a:normAutofit/>
          </a:bodyPr>
          <a:lstStyle/>
          <a:p>
            <a:pPr algn="l"/>
            <a:r>
              <a:rPr lang="en-US" b="1" dirty="0" smtClean="0">
                <a:solidFill>
                  <a:schemeClr val="tx1"/>
                </a:solidFill>
              </a:rPr>
              <a:t>Where doesn’t mitosis happen?</a:t>
            </a:r>
            <a:endParaRPr lang="en-US" b="1" dirty="0">
              <a:solidFill>
                <a:schemeClr val="tx1"/>
              </a:solidFill>
            </a:endParaRPr>
          </a:p>
        </p:txBody>
      </p:sp>
      <p:sp>
        <p:nvSpPr>
          <p:cNvPr id="3" name="Content Placeholder 2"/>
          <p:cNvSpPr>
            <a:spLocks noGrp="1"/>
          </p:cNvSpPr>
          <p:nvPr>
            <p:ph idx="1"/>
          </p:nvPr>
        </p:nvSpPr>
        <p:spPr>
          <a:xfrm>
            <a:off x="156754" y="1349986"/>
            <a:ext cx="10959375" cy="3178313"/>
          </a:xfrm>
        </p:spPr>
        <p:txBody>
          <a:bodyPr/>
          <a:lstStyle/>
          <a:p>
            <a:pPr marL="0" indent="0">
              <a:buNone/>
            </a:pPr>
            <a:r>
              <a:rPr lang="en-US" sz="2800" b="1" dirty="0" smtClean="0">
                <a:solidFill>
                  <a:srgbClr val="0070C0"/>
                </a:solidFill>
              </a:rPr>
              <a:t>-Nerve Cells</a:t>
            </a:r>
          </a:p>
          <a:p>
            <a:pPr marL="0" indent="0">
              <a:buNone/>
            </a:pPr>
            <a:r>
              <a:rPr lang="en-US" sz="2800" b="1" dirty="0" smtClean="0">
                <a:solidFill>
                  <a:srgbClr val="0070C0"/>
                </a:solidFill>
              </a:rPr>
              <a:t>-Sex cells (gametes) – </a:t>
            </a:r>
            <a:r>
              <a:rPr lang="en-US" sz="2800" b="1" i="1" dirty="0" smtClean="0">
                <a:solidFill>
                  <a:srgbClr val="0070C0"/>
                </a:solidFill>
              </a:rPr>
              <a:t>undergo a different process</a:t>
            </a:r>
          </a:p>
        </p:txBody>
      </p:sp>
      <p:pic>
        <p:nvPicPr>
          <p:cNvPr id="5" name="Picture 2" descr="http://www2.hu-berlin.de/sexology/ECE2/assets/images/eggsperms2.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754" y="3581752"/>
            <a:ext cx="4419600" cy="3052576"/>
          </a:xfrm>
          <a:prstGeom prst="rect">
            <a:avLst/>
          </a:prstGeom>
          <a:noFill/>
        </p:spPr>
      </p:pic>
      <p:pic>
        <p:nvPicPr>
          <p:cNvPr id="6" name="Picture 4" descr="http://www.toddlertennis.com/neur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1640" y="2939143"/>
            <a:ext cx="6223495" cy="3918857"/>
          </a:xfrm>
          <a:prstGeom prst="rect">
            <a:avLst/>
          </a:prstGeom>
          <a:noFill/>
        </p:spPr>
      </p:pic>
    </p:spTree>
    <p:extLst>
      <p:ext uri="{BB962C8B-B14F-4D97-AF65-F5344CB8AC3E}">
        <p14:creationId xmlns:p14="http://schemas.microsoft.com/office/powerpoint/2010/main" val="41426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760"/>
            <a:ext cx="10562626" cy="1325562"/>
          </a:xfrm>
        </p:spPr>
        <p:txBody>
          <a:bodyPr/>
          <a:lstStyle/>
          <a:p>
            <a:r>
              <a:rPr lang="en-US" sz="5400" b="1" dirty="0" smtClean="0"/>
              <a:t>Mitosis Draw and Describe</a:t>
            </a:r>
            <a:endParaRPr lang="en-US" sz="5400" b="1" dirty="0"/>
          </a:p>
        </p:txBody>
      </p:sp>
      <p:sp>
        <p:nvSpPr>
          <p:cNvPr id="3" name="Text Placeholder 2"/>
          <p:cNvSpPr>
            <a:spLocks noGrp="1"/>
          </p:cNvSpPr>
          <p:nvPr>
            <p:ph type="body" idx="1"/>
          </p:nvPr>
        </p:nvSpPr>
        <p:spPr>
          <a:xfrm>
            <a:off x="300446" y="1828800"/>
            <a:ext cx="10654066" cy="4351337"/>
          </a:xfrm>
        </p:spPr>
        <p:txBody>
          <a:bodyPr/>
          <a:lstStyle/>
          <a:p>
            <a:pPr>
              <a:buFont typeface="Wingdings" panose="05000000000000000000" pitchFamily="2" charset="2"/>
              <a:buChar char="Ø"/>
            </a:pPr>
            <a:r>
              <a:rPr lang="en-US" sz="3600" dirty="0" smtClean="0"/>
              <a:t>Use </a:t>
            </a:r>
            <a:r>
              <a:rPr lang="en-US" sz="3600" b="1" dirty="0" smtClean="0">
                <a:solidFill>
                  <a:srgbClr val="FF0000"/>
                </a:solidFill>
              </a:rPr>
              <a:t>pages 281-285 </a:t>
            </a:r>
            <a:r>
              <a:rPr lang="en-US" sz="3600" dirty="0" smtClean="0"/>
              <a:t>of your textbook for help (not the pages listed on your sheet)</a:t>
            </a:r>
          </a:p>
          <a:p>
            <a:pPr>
              <a:buFont typeface="Wingdings" panose="05000000000000000000" pitchFamily="2" charset="2"/>
              <a:buChar char="Ø"/>
            </a:pPr>
            <a:r>
              <a:rPr lang="en-US" sz="3600" dirty="0" smtClean="0"/>
              <a:t>On one side you need to </a:t>
            </a:r>
            <a:r>
              <a:rPr lang="en-US" sz="3600" b="1" dirty="0" smtClean="0">
                <a:solidFill>
                  <a:srgbClr val="FF0000"/>
                </a:solidFill>
              </a:rPr>
              <a:t>DRAW</a:t>
            </a:r>
            <a:r>
              <a:rPr lang="en-US" sz="3600" dirty="0" smtClean="0"/>
              <a:t> what is happening at that stage</a:t>
            </a:r>
          </a:p>
          <a:p>
            <a:pPr>
              <a:buFont typeface="Wingdings" panose="05000000000000000000" pitchFamily="2" charset="2"/>
              <a:buChar char="Ø"/>
            </a:pPr>
            <a:r>
              <a:rPr lang="en-US" sz="3600" dirty="0" smtClean="0"/>
              <a:t>On the other side you need to </a:t>
            </a:r>
            <a:r>
              <a:rPr lang="en-US" sz="3600" b="1" dirty="0" smtClean="0">
                <a:solidFill>
                  <a:srgbClr val="FF0000"/>
                </a:solidFill>
              </a:rPr>
              <a:t>DESCRIBE</a:t>
            </a:r>
            <a:r>
              <a:rPr lang="en-US" sz="3600" dirty="0" smtClean="0"/>
              <a:t> what is happening at that stage</a:t>
            </a:r>
            <a:endParaRPr lang="en-US" sz="3600" dirty="0"/>
          </a:p>
        </p:txBody>
      </p:sp>
    </p:spTree>
    <p:extLst>
      <p:ext uri="{BB962C8B-B14F-4D97-AF65-F5344CB8AC3E}">
        <p14:creationId xmlns:p14="http://schemas.microsoft.com/office/powerpoint/2010/main" val="206898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338"/>
          <a:stretch/>
        </p:blipFill>
        <p:spPr>
          <a:xfrm>
            <a:off x="156754" y="1397726"/>
            <a:ext cx="12035246" cy="4168976"/>
          </a:xfrm>
          <a:prstGeom prst="rect">
            <a:avLst/>
          </a:prstGeom>
        </p:spPr>
      </p:pic>
    </p:spTree>
    <p:extLst>
      <p:ext uri="{BB962C8B-B14F-4D97-AF65-F5344CB8AC3E}">
        <p14:creationId xmlns:p14="http://schemas.microsoft.com/office/powerpoint/2010/main" val="827863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1OFxoPlysbQ3VcFs2Tzqw2tHePZ77bB9t04zUMPAwpPf7rWsxMCDxolca_2q9BZXcnFl8ez1QDBB__zxu3dtJlENjxMOH_cFTZJ-kSUcLJG50vFtPsrJ0ORTidUEDagCU2XjcsS1"/>
          <p:cNvPicPr>
            <a:picLocks noChangeAspect="1" noChangeArrowheads="1"/>
          </p:cNvPicPr>
          <p:nvPr/>
        </p:nvPicPr>
        <p:blipFill rotWithShape="1">
          <a:blip r:embed="rId2">
            <a:extLst>
              <a:ext uri="{28A0092B-C50C-407E-A947-70E740481C1C}">
                <a14:useLocalDpi xmlns:a14="http://schemas.microsoft.com/office/drawing/2010/main" val="0"/>
              </a:ext>
            </a:extLst>
          </a:blip>
          <a:srcRect l="26134" t="35032" r="18219" b="23366"/>
          <a:stretch/>
        </p:blipFill>
        <p:spPr bwMode="auto">
          <a:xfrm>
            <a:off x="117566" y="768141"/>
            <a:ext cx="12074434" cy="507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61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eqnftmAH46tCbjVFxRUt9DOQtz6woqw4wHu5Vdzty0CbHgFKruHmOJeR1Tu0ikD5rir9w06ExY_S7B8x7zq5__5zT1JD5NNZBnMVJXtyom86ClPW5X4B8v3mwpKypetdU2wrUDaw"/>
          <p:cNvPicPr>
            <a:picLocks noChangeAspect="1" noChangeArrowheads="1"/>
          </p:cNvPicPr>
          <p:nvPr/>
        </p:nvPicPr>
        <p:blipFill rotWithShape="1">
          <a:blip r:embed="rId2">
            <a:extLst>
              <a:ext uri="{28A0092B-C50C-407E-A947-70E740481C1C}">
                <a14:useLocalDpi xmlns:a14="http://schemas.microsoft.com/office/drawing/2010/main" val="0"/>
              </a:ext>
            </a:extLst>
          </a:blip>
          <a:srcRect l="32078" t="26173" r="31936" b="14554"/>
          <a:stretch/>
        </p:blipFill>
        <p:spPr bwMode="auto">
          <a:xfrm>
            <a:off x="2416629" y="16384"/>
            <a:ext cx="7377257" cy="684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2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nion root tip slide labeled phases"/>
          <p:cNvPicPr>
            <a:picLocks noChangeAspect="1" noChangeArrowheads="1"/>
          </p:cNvPicPr>
          <p:nvPr/>
        </p:nvPicPr>
        <p:blipFill rotWithShape="1">
          <a:blip r:embed="rId2">
            <a:extLst>
              <a:ext uri="{28A0092B-C50C-407E-A947-70E740481C1C}">
                <a14:useLocalDpi xmlns:a14="http://schemas.microsoft.com/office/drawing/2010/main" val="0"/>
              </a:ext>
            </a:extLst>
          </a:blip>
          <a:srcRect t="58827" b="6413"/>
          <a:stretch/>
        </p:blipFill>
        <p:spPr bwMode="auto">
          <a:xfrm rot="5400000">
            <a:off x="-2135183" y="2135182"/>
            <a:ext cx="5785656" cy="1515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83731" y="-14825"/>
            <a:ext cx="8530046" cy="6905276"/>
          </a:xfrm>
          <a:prstGeom prst="rect">
            <a:avLst/>
          </a:prstGeom>
        </p:spPr>
      </p:pic>
    </p:spTree>
    <p:extLst>
      <p:ext uri="{BB962C8B-B14F-4D97-AF65-F5344CB8AC3E}">
        <p14:creationId xmlns:p14="http://schemas.microsoft.com/office/powerpoint/2010/main" val="246691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32240" cy="4984915"/>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94144" y="-97152"/>
            <a:ext cx="6397856" cy="5179217"/>
          </a:xfrm>
          <a:prstGeom prst="rect">
            <a:avLst/>
          </a:prstGeom>
        </p:spPr>
      </p:pic>
      <p:pic>
        <p:nvPicPr>
          <p:cNvPr id="12" name="Picture 2" descr="Image result for onion root tip slide labeled phases"/>
          <p:cNvPicPr>
            <a:picLocks noChangeAspect="1" noChangeArrowheads="1"/>
          </p:cNvPicPr>
          <p:nvPr/>
        </p:nvPicPr>
        <p:blipFill rotWithShape="1">
          <a:blip r:embed="rId5">
            <a:extLst>
              <a:ext uri="{28A0092B-C50C-407E-A947-70E740481C1C}">
                <a14:useLocalDpi xmlns:a14="http://schemas.microsoft.com/office/drawing/2010/main" val="0"/>
              </a:ext>
            </a:extLst>
          </a:blip>
          <a:srcRect t="58827" b="6413"/>
          <a:stretch/>
        </p:blipFill>
        <p:spPr bwMode="auto">
          <a:xfrm>
            <a:off x="2076996" y="4935227"/>
            <a:ext cx="7341498" cy="19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97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32240" cy="49849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240" y="2660515"/>
            <a:ext cx="6582457" cy="4231579"/>
          </a:xfrm>
          <a:prstGeom prst="rect">
            <a:avLst/>
          </a:prstGeom>
        </p:spPr>
      </p:pic>
    </p:spTree>
    <p:extLst>
      <p:ext uri="{BB962C8B-B14F-4D97-AF65-F5344CB8AC3E}">
        <p14:creationId xmlns:p14="http://schemas.microsoft.com/office/powerpoint/2010/main" val="1400524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5412226"/>
              </p:ext>
            </p:extLst>
          </p:nvPr>
        </p:nvGraphicFramePr>
        <p:xfrm>
          <a:off x="0" y="0"/>
          <a:ext cx="10946673" cy="6642526"/>
        </p:xfrm>
        <a:graphic>
          <a:graphicData uri="http://schemas.openxmlformats.org/drawingml/2006/table">
            <a:tbl>
              <a:tblPr/>
              <a:tblGrid>
                <a:gridCol w="2314179">
                  <a:extLst>
                    <a:ext uri="{9D8B030D-6E8A-4147-A177-3AD203B41FA5}">
                      <a16:colId xmlns:a16="http://schemas.microsoft.com/office/drawing/2014/main" val="1065825413"/>
                    </a:ext>
                  </a:extLst>
                </a:gridCol>
                <a:gridCol w="2283729">
                  <a:extLst>
                    <a:ext uri="{9D8B030D-6E8A-4147-A177-3AD203B41FA5}">
                      <a16:colId xmlns:a16="http://schemas.microsoft.com/office/drawing/2014/main" val="686040262"/>
                    </a:ext>
                  </a:extLst>
                </a:gridCol>
                <a:gridCol w="2116255">
                  <a:extLst>
                    <a:ext uri="{9D8B030D-6E8A-4147-A177-3AD203B41FA5}">
                      <a16:colId xmlns:a16="http://schemas.microsoft.com/office/drawing/2014/main" val="160061982"/>
                    </a:ext>
                  </a:extLst>
                </a:gridCol>
                <a:gridCol w="2116255">
                  <a:extLst>
                    <a:ext uri="{9D8B030D-6E8A-4147-A177-3AD203B41FA5}">
                      <a16:colId xmlns:a16="http://schemas.microsoft.com/office/drawing/2014/main" val="266910263"/>
                    </a:ext>
                  </a:extLst>
                </a:gridCol>
                <a:gridCol w="2116255">
                  <a:extLst>
                    <a:ext uri="{9D8B030D-6E8A-4147-A177-3AD203B41FA5}">
                      <a16:colId xmlns:a16="http://schemas.microsoft.com/office/drawing/2014/main" val="1042069303"/>
                    </a:ext>
                  </a:extLst>
                </a:gridCol>
              </a:tblGrid>
              <a:tr h="1528352">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2400" b="1" i="0" u="none" strike="noStrike">
                          <a:solidFill>
                            <a:srgbClr val="000000"/>
                          </a:solidFill>
                          <a:effectLst/>
                          <a:latin typeface="Nunito"/>
                        </a:rPr>
                        <a:t>Number of Cells</a:t>
                      </a:r>
                      <a:endParaRPr lang="en-US" sz="2400">
                        <a:effectLst/>
                      </a:endParaRPr>
                    </a:p>
                    <a:p>
                      <a:pPr algn="ctr" rtl="0" fontAlgn="ctr">
                        <a:spcBef>
                          <a:spcPts val="0"/>
                        </a:spcBef>
                        <a:spcAft>
                          <a:spcPts val="0"/>
                        </a:spcAft>
                      </a:pPr>
                      <a:r>
                        <a:rPr lang="en-US" sz="2400" b="1" i="0" u="none" strike="noStrike">
                          <a:solidFill>
                            <a:srgbClr val="000000"/>
                          </a:solidFill>
                          <a:effectLst/>
                          <a:latin typeface="Nunito"/>
                        </a:rPr>
                        <a:t>(Slide #1)</a:t>
                      </a:r>
                      <a:endParaRPr lang="en-US" sz="240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2400" b="1" i="0" u="none" strike="noStrike" dirty="0">
                          <a:solidFill>
                            <a:srgbClr val="000000"/>
                          </a:solidFill>
                          <a:effectLst/>
                          <a:latin typeface="Nunito"/>
                        </a:rPr>
                        <a:t>Number of Cells (Slide #2)</a:t>
                      </a:r>
                      <a:endParaRPr lang="en-US" sz="2400" dirty="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2400" b="1" i="0" u="none" strike="noStrike">
                          <a:solidFill>
                            <a:srgbClr val="000000"/>
                          </a:solidFill>
                          <a:effectLst/>
                          <a:latin typeface="Nunito"/>
                        </a:rPr>
                        <a:t>Total Number of Cells Per Phase</a:t>
                      </a:r>
                      <a:endParaRPr lang="en-US" sz="240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2400" b="1" i="0" u="none" strike="noStrike" dirty="0">
                          <a:solidFill>
                            <a:srgbClr val="000000"/>
                          </a:solidFill>
                          <a:effectLst/>
                          <a:latin typeface="Nunito"/>
                        </a:rPr>
                        <a:t>Time (in minutes) spent in each phase</a:t>
                      </a:r>
                      <a:endParaRPr lang="en-US" sz="2400" dirty="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364589"/>
                  </a:ext>
                </a:extLst>
              </a:tr>
              <a:tr h="898103">
                <a:tc>
                  <a:txBody>
                    <a:bodyPr/>
                    <a:lstStyle/>
                    <a:p>
                      <a:pPr algn="ctr" rtl="0" fontAlgn="t">
                        <a:spcBef>
                          <a:spcPts val="0"/>
                        </a:spcBef>
                        <a:spcAft>
                          <a:spcPts val="0"/>
                        </a:spcAft>
                      </a:pPr>
                      <a:r>
                        <a:rPr lang="en-US" sz="2400" b="0" i="0" u="none" strike="noStrike">
                          <a:solidFill>
                            <a:srgbClr val="000000"/>
                          </a:solidFill>
                          <a:effectLst/>
                          <a:latin typeface="Nunito"/>
                        </a:rPr>
                        <a:t>Interphase</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435</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582</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55495"/>
                  </a:ext>
                </a:extLst>
              </a:tr>
              <a:tr h="604126">
                <a:tc>
                  <a:txBody>
                    <a:bodyPr/>
                    <a:lstStyle/>
                    <a:p>
                      <a:pPr algn="ctr" rtl="0" fontAlgn="t">
                        <a:spcBef>
                          <a:spcPts val="0"/>
                        </a:spcBef>
                        <a:spcAft>
                          <a:spcPts val="0"/>
                        </a:spcAft>
                      </a:pPr>
                      <a:r>
                        <a:rPr lang="en-US" sz="2400" b="0" i="0" u="none" strike="noStrike">
                          <a:solidFill>
                            <a:srgbClr val="000000"/>
                          </a:solidFill>
                          <a:effectLst/>
                          <a:latin typeface="Nunito"/>
                        </a:rPr>
                        <a:t>Prophase</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58</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75</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430077"/>
                  </a:ext>
                </a:extLst>
              </a:tr>
              <a:tr h="499623">
                <a:tc>
                  <a:txBody>
                    <a:bodyPr/>
                    <a:lstStyle/>
                    <a:p>
                      <a:pPr algn="ctr" rtl="0" fontAlgn="t">
                        <a:spcBef>
                          <a:spcPts val="0"/>
                        </a:spcBef>
                        <a:spcAft>
                          <a:spcPts val="0"/>
                        </a:spcAft>
                      </a:pPr>
                      <a:r>
                        <a:rPr lang="en-US" sz="2400" b="0" i="0" u="none" strike="noStrike">
                          <a:solidFill>
                            <a:srgbClr val="000000"/>
                          </a:solidFill>
                          <a:effectLst/>
                          <a:latin typeface="Nunito"/>
                        </a:rPr>
                        <a:t>Metaphase</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79</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Nunito"/>
                        </a:rPr>
                        <a:t>96</a:t>
                      </a:r>
                      <a:endParaRPr lang="en-US" sz="24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192742"/>
                  </a:ext>
                </a:extLst>
              </a:tr>
              <a:tr h="617188">
                <a:tc>
                  <a:txBody>
                    <a:bodyPr/>
                    <a:lstStyle/>
                    <a:p>
                      <a:pPr algn="ctr" rtl="0" fontAlgn="t">
                        <a:spcBef>
                          <a:spcPts val="0"/>
                        </a:spcBef>
                        <a:spcAft>
                          <a:spcPts val="0"/>
                        </a:spcAft>
                      </a:pPr>
                      <a:r>
                        <a:rPr lang="en-US" sz="2400" b="0" i="0" u="none" strike="noStrike">
                          <a:solidFill>
                            <a:srgbClr val="000000"/>
                          </a:solidFill>
                          <a:effectLst/>
                          <a:latin typeface="Nunito"/>
                        </a:rPr>
                        <a:t>Anaphase</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42</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58</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1168"/>
                  </a:ext>
                </a:extLst>
              </a:tr>
              <a:tr h="604126">
                <a:tc>
                  <a:txBody>
                    <a:bodyPr/>
                    <a:lstStyle/>
                    <a:p>
                      <a:pPr algn="ctr" rtl="0" fontAlgn="t">
                        <a:spcBef>
                          <a:spcPts val="0"/>
                        </a:spcBef>
                        <a:spcAft>
                          <a:spcPts val="0"/>
                        </a:spcAft>
                      </a:pPr>
                      <a:r>
                        <a:rPr lang="en-US" sz="2400" b="0" i="0" u="none" strike="noStrike">
                          <a:solidFill>
                            <a:srgbClr val="000000"/>
                          </a:solidFill>
                          <a:effectLst/>
                          <a:latin typeface="Nunito"/>
                        </a:rPr>
                        <a:t>Telophase</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81</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Nunito"/>
                        </a:rPr>
                        <a:t>66</a:t>
                      </a: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632366"/>
                  </a:ext>
                </a:extLst>
              </a:tr>
              <a:tr h="898103">
                <a:tc>
                  <a:txBody>
                    <a:bodyPr/>
                    <a:lstStyle/>
                    <a:p>
                      <a:pPr algn="ctr" rtl="0" fontAlgn="ctr">
                        <a:spcBef>
                          <a:spcPts val="0"/>
                        </a:spcBef>
                        <a:spcAft>
                          <a:spcPts val="0"/>
                        </a:spcAft>
                      </a:pPr>
                      <a:r>
                        <a:rPr lang="en-US" sz="2400" b="1" i="0" u="none" strike="noStrike">
                          <a:solidFill>
                            <a:srgbClr val="000000"/>
                          </a:solidFill>
                          <a:effectLst/>
                          <a:latin typeface="Nunito"/>
                        </a:rPr>
                        <a:t>TOTAL</a:t>
                      </a:r>
                      <a:endParaRPr lang="en-US" sz="240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2400">
                          <a:effectLst/>
                        </a:rPr>
                        <a:t/>
                      </a:r>
                      <a:br>
                        <a:rPr lang="en-US" sz="2400">
                          <a:effectLst/>
                        </a:rPr>
                      </a:br>
                      <a:endParaRPr lang="en-US" sz="24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2400" b="0" i="0" u="none" strike="noStrike" dirty="0">
                          <a:solidFill>
                            <a:srgbClr val="000000"/>
                          </a:solidFill>
                          <a:effectLst/>
                          <a:latin typeface="Nunito"/>
                        </a:rPr>
                        <a:t>720</a:t>
                      </a:r>
                      <a:endParaRPr lang="en-US" sz="2400" dirty="0">
                        <a:effectLst/>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572914"/>
                  </a:ext>
                </a:extLst>
              </a:tr>
            </a:tbl>
          </a:graphicData>
        </a:graphic>
      </p:graphicFrame>
      <p:sp>
        <p:nvSpPr>
          <p:cNvPr id="5" name="Rectangle 1"/>
          <p:cNvSpPr>
            <a:spLocks noChangeArrowheads="1"/>
          </p:cNvSpPr>
          <p:nvPr/>
        </p:nvSpPr>
        <p:spPr bwMode="auto">
          <a:xfrm>
            <a:off x="3276600"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169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795026" y="-307267"/>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Cell Size: Limiting Factors</a:t>
            </a:r>
            <a:endParaRPr b="1"/>
          </a:p>
        </p:txBody>
      </p:sp>
      <p:pic>
        <p:nvPicPr>
          <p:cNvPr id="120" name="Google Shape;120;p17"/>
          <p:cNvPicPr preferRelativeResize="0">
            <a:picLocks noGrp="1"/>
          </p:cNvPicPr>
          <p:nvPr>
            <p:ph type="body" idx="1"/>
          </p:nvPr>
        </p:nvPicPr>
        <p:blipFill rotWithShape="1">
          <a:blip r:embed="rId3">
            <a:alphaModFix/>
          </a:blip>
          <a:srcRect/>
          <a:stretch/>
        </p:blipFill>
        <p:spPr>
          <a:xfrm>
            <a:off x="2358949" y="4257367"/>
            <a:ext cx="4867761" cy="2711683"/>
          </a:xfrm>
          <a:prstGeom prst="rect">
            <a:avLst/>
          </a:prstGeom>
          <a:noFill/>
          <a:ln>
            <a:noFill/>
          </a:ln>
        </p:spPr>
      </p:pic>
      <p:sp>
        <p:nvSpPr>
          <p:cNvPr id="121" name="Google Shape;121;p17"/>
          <p:cNvSpPr txBox="1">
            <a:spLocks noGrp="1"/>
          </p:cNvSpPr>
          <p:nvPr>
            <p:ph type="body" idx="2"/>
          </p:nvPr>
        </p:nvSpPr>
        <p:spPr>
          <a:xfrm>
            <a:off x="274511" y="1105380"/>
            <a:ext cx="10883346" cy="435133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240"/>
              <a:buNone/>
            </a:pPr>
            <a:r>
              <a:rPr lang="en-US" sz="2800" b="1" dirty="0"/>
              <a:t>2. The amount of </a:t>
            </a:r>
            <a:r>
              <a:rPr lang="en-US" sz="2800" b="1" u="sng" dirty="0"/>
              <a:t>DNA</a:t>
            </a:r>
            <a:r>
              <a:rPr lang="en-US" sz="2800" b="1" dirty="0"/>
              <a:t> in a cell limits the size of the cell</a:t>
            </a:r>
            <a:endParaRPr sz="2800" b="1" dirty="0"/>
          </a:p>
          <a:p>
            <a:pPr marL="0" lvl="0" indent="0" algn="l" rtl="0">
              <a:lnSpc>
                <a:spcPct val="95000"/>
              </a:lnSpc>
              <a:spcBef>
                <a:spcPts val="1600"/>
              </a:spcBef>
              <a:spcAft>
                <a:spcPts val="0"/>
              </a:spcAft>
              <a:buSzPts val="2240"/>
              <a:buNone/>
            </a:pPr>
            <a:r>
              <a:rPr lang="en-US" sz="2400" dirty="0"/>
              <a:t>Larger cells need more DNA, smaller cells need less DNA</a:t>
            </a:r>
            <a:endParaRPr sz="2400" dirty="0"/>
          </a:p>
          <a:p>
            <a:pPr marL="0" lvl="0" indent="0" algn="l" rtl="0">
              <a:lnSpc>
                <a:spcPct val="95000"/>
              </a:lnSpc>
              <a:spcBef>
                <a:spcPts val="1600"/>
              </a:spcBef>
              <a:spcAft>
                <a:spcPts val="0"/>
              </a:spcAft>
              <a:buSzPts val="2240"/>
              <a:buNone/>
            </a:pPr>
            <a:r>
              <a:rPr lang="en-US" sz="2400" dirty="0" smtClean="0"/>
              <a:t>DNA </a:t>
            </a:r>
            <a:r>
              <a:rPr lang="en-US" sz="2400" dirty="0"/>
              <a:t>and organelles support the cell – a cell cannot survive if it gets too big to be supported by its DNA and </a:t>
            </a:r>
            <a:r>
              <a:rPr lang="en-US" sz="2400" dirty="0" smtClean="0"/>
              <a:t>organelles</a:t>
            </a:r>
          </a:p>
          <a:p>
            <a:pPr marL="0" lvl="0" indent="0">
              <a:spcBef>
                <a:spcPts val="1600"/>
              </a:spcBef>
              <a:buSzPts val="2240"/>
              <a:buNone/>
            </a:pPr>
            <a:r>
              <a:rPr lang="en-US" sz="2400" dirty="0"/>
              <a:t>If a cell grows larger than its organelles and DNA can support, the cell’s processes will not </a:t>
            </a:r>
            <a:r>
              <a:rPr lang="en-US" sz="2400" b="1" dirty="0">
                <a:solidFill>
                  <a:srgbClr val="FF0000"/>
                </a:solidFill>
              </a:rPr>
              <a:t>meet the demands of the cell</a:t>
            </a:r>
          </a:p>
          <a:p>
            <a:pPr marL="0" lvl="0" indent="0" algn="l" rtl="0">
              <a:lnSpc>
                <a:spcPct val="95000"/>
              </a:lnSpc>
              <a:spcBef>
                <a:spcPts val="1600"/>
              </a:spcBef>
              <a:spcAft>
                <a:spcPts val="0"/>
              </a:spcAft>
              <a:buSzPts val="2240"/>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261872" y="-297021"/>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Cell Size: Limiting Factors</a:t>
            </a:r>
            <a:endParaRPr b="1"/>
          </a:p>
        </p:txBody>
      </p:sp>
      <p:sp>
        <p:nvSpPr>
          <p:cNvPr id="127" name="Google Shape;127;p18"/>
          <p:cNvSpPr txBox="1">
            <a:spLocks noGrp="1"/>
          </p:cNvSpPr>
          <p:nvPr>
            <p:ph type="body" idx="1"/>
          </p:nvPr>
        </p:nvSpPr>
        <p:spPr>
          <a:xfrm>
            <a:off x="623490" y="1543407"/>
            <a:ext cx="5048114" cy="3686236"/>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560"/>
              <a:buNone/>
            </a:pPr>
            <a:r>
              <a:rPr lang="en-US" sz="3200" b="1" dirty="0"/>
              <a:t>3. A cell’s </a:t>
            </a:r>
            <a:r>
              <a:rPr lang="en-US" sz="3200" b="1" u="sng" dirty="0"/>
              <a:t>surface area-to-volume ratio </a:t>
            </a:r>
            <a:r>
              <a:rPr lang="en-US" sz="3200" b="1" dirty="0"/>
              <a:t>limits its size (and transport efficiency)</a:t>
            </a:r>
            <a:endParaRPr dirty="0"/>
          </a:p>
          <a:p>
            <a:pPr marL="457200" lvl="1" indent="-182880" algn="l" rtl="0">
              <a:lnSpc>
                <a:spcPct val="90000"/>
              </a:lnSpc>
              <a:spcBef>
                <a:spcPts val="500"/>
              </a:spcBef>
              <a:spcAft>
                <a:spcPts val="0"/>
              </a:spcAft>
              <a:buSzPts val="2800"/>
              <a:buChar char="●"/>
            </a:pPr>
            <a:r>
              <a:rPr lang="en-US" sz="2800" dirty="0"/>
              <a:t>As a cell’s size increases, its volume increases at a faster rate than surface area</a:t>
            </a:r>
            <a:endParaRPr dirty="0"/>
          </a:p>
          <a:p>
            <a:pPr marL="457200" lvl="1" indent="-182880" algn="l" rtl="0">
              <a:lnSpc>
                <a:spcPct val="90000"/>
              </a:lnSpc>
              <a:spcBef>
                <a:spcPts val="600"/>
              </a:spcBef>
              <a:spcAft>
                <a:spcPts val="0"/>
              </a:spcAft>
              <a:buSzPts val="2800"/>
              <a:buChar char="●"/>
            </a:pPr>
            <a:r>
              <a:rPr lang="en-US" sz="2800" dirty="0"/>
              <a:t>If volume exceeds the surface area of the cell membrane, the cell will burst</a:t>
            </a:r>
            <a:endParaRPr sz="2800" dirty="0"/>
          </a:p>
        </p:txBody>
      </p:sp>
      <p:pic>
        <p:nvPicPr>
          <p:cNvPr id="128" name="Google Shape;128;p18"/>
          <p:cNvPicPr preferRelativeResize="0"/>
          <p:nvPr/>
        </p:nvPicPr>
        <p:blipFill rotWithShape="1">
          <a:blip r:embed="rId3">
            <a:alphaModFix/>
          </a:blip>
          <a:srcRect/>
          <a:stretch/>
        </p:blipFill>
        <p:spPr>
          <a:xfrm>
            <a:off x="6264585" y="2015122"/>
            <a:ext cx="4689927" cy="429767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9" descr="Surface area to volume ratio"/>
          <p:cNvPicPr preferRelativeResize="0">
            <a:picLocks noGrp="1"/>
          </p:cNvPicPr>
          <p:nvPr>
            <p:ph type="body" idx="4294967295"/>
          </p:nvPr>
        </p:nvPicPr>
        <p:blipFill rotWithShape="1">
          <a:blip r:embed="rId3">
            <a:alphaModFix/>
          </a:blip>
          <a:srcRect/>
          <a:stretch/>
        </p:blipFill>
        <p:spPr>
          <a:xfrm>
            <a:off x="292608" y="1096789"/>
            <a:ext cx="7973568" cy="5047471"/>
          </a:xfrm>
          <a:prstGeom prst="rect">
            <a:avLst/>
          </a:prstGeom>
          <a:noFill/>
          <a:ln>
            <a:noFill/>
          </a:ln>
        </p:spPr>
      </p:pic>
      <p:sp>
        <p:nvSpPr>
          <p:cNvPr id="134" name="Google Shape;134;p19"/>
          <p:cNvSpPr txBox="1"/>
          <p:nvPr/>
        </p:nvSpPr>
        <p:spPr>
          <a:xfrm>
            <a:off x="8741664" y="2461236"/>
            <a:ext cx="2267712"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0" i="0" u="none" strike="noStrike" cap="none">
                <a:solidFill>
                  <a:schemeClr val="dk1"/>
                </a:solidFill>
                <a:latin typeface="Century Schoolbook"/>
                <a:ea typeface="Century Schoolbook"/>
                <a:cs typeface="Century Schoolbook"/>
                <a:sym typeface="Century Schoolbook"/>
              </a:rPr>
              <a:t>Cell Size: </a:t>
            </a:r>
            <a:r>
              <a:rPr lang="en-US" sz="2800" b="1" i="0" u="none" strike="noStrike" cap="none">
                <a:solidFill>
                  <a:schemeClr val="dk1"/>
                </a:solidFill>
                <a:latin typeface="Century Schoolbook"/>
                <a:ea typeface="Century Schoolbook"/>
                <a:cs typeface="Century Schoolbook"/>
                <a:sym typeface="Century Schoolbook"/>
              </a:rPr>
              <a:t>2x</a:t>
            </a:r>
            <a:r>
              <a:rPr lang="en-US" sz="2800" b="0" i="0" u="none" strike="noStrike" cap="none">
                <a:solidFill>
                  <a:schemeClr val="dk1"/>
                </a:solidFill>
                <a:latin typeface="Century Schoolbook"/>
                <a:ea typeface="Century Schoolbook"/>
                <a:cs typeface="Century Schoolbook"/>
                <a:sym typeface="Century Schoolbook"/>
              </a:rPr>
              <a:t> </a:t>
            </a:r>
            <a:endParaRPr/>
          </a:p>
          <a:p>
            <a:pPr marL="0" marR="0" lvl="0" indent="0" algn="ctr" rtl="0">
              <a:spcBef>
                <a:spcPts val="0"/>
              </a:spcBef>
              <a:spcAft>
                <a:spcPts val="0"/>
              </a:spcAft>
              <a:buNone/>
            </a:pPr>
            <a:endParaRPr sz="2800" b="0" i="0" u="none" strike="noStrike" cap="none">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n-US" sz="2800" b="0" i="0" u="none" strike="noStrike" cap="none">
                <a:solidFill>
                  <a:schemeClr val="dk1"/>
                </a:solidFill>
                <a:latin typeface="Century Schoolbook"/>
                <a:ea typeface="Century Schoolbook"/>
                <a:cs typeface="Century Schoolbook"/>
                <a:sym typeface="Century Schoolbook"/>
              </a:rPr>
              <a:t>Volume: </a:t>
            </a:r>
            <a:r>
              <a:rPr lang="en-US" sz="2800" b="1" i="0" u="none" strike="noStrike" cap="none">
                <a:solidFill>
                  <a:schemeClr val="dk1"/>
                </a:solidFill>
                <a:latin typeface="Century Schoolbook"/>
                <a:ea typeface="Century Schoolbook"/>
                <a:cs typeface="Century Schoolbook"/>
                <a:sym typeface="Century Schoolbook"/>
              </a:rPr>
              <a:t>8x</a:t>
            </a:r>
            <a:endParaRPr/>
          </a:p>
          <a:p>
            <a:pPr marL="0" marR="0" lvl="0" indent="0" algn="ctr" rtl="0">
              <a:spcBef>
                <a:spcPts val="0"/>
              </a:spcBef>
              <a:spcAft>
                <a:spcPts val="0"/>
              </a:spcAft>
              <a:buNone/>
            </a:pPr>
            <a:endParaRPr sz="2800" b="0" i="0" u="none" strike="noStrike" cap="none">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n-US" sz="2800" b="0" i="0" u="none" strike="noStrike" cap="none">
                <a:solidFill>
                  <a:schemeClr val="dk1"/>
                </a:solidFill>
                <a:latin typeface="Century Schoolbook"/>
                <a:ea typeface="Century Schoolbook"/>
                <a:cs typeface="Century Schoolbook"/>
                <a:sym typeface="Century Schoolbook"/>
              </a:rPr>
              <a:t>Surface Area: </a:t>
            </a:r>
            <a:r>
              <a:rPr lang="en-US" sz="2800" b="1" i="0" u="none" strike="noStrike" cap="none">
                <a:solidFill>
                  <a:schemeClr val="dk1"/>
                </a:solidFill>
                <a:latin typeface="Century Schoolbook"/>
                <a:ea typeface="Century Schoolbook"/>
                <a:cs typeface="Century Schoolbook"/>
                <a:sym typeface="Century Schoolbook"/>
              </a:rPr>
              <a:t>4x</a:t>
            </a:r>
            <a:endParaRPr sz="2800" b="1" i="0" u="none" strike="noStrike" cap="none">
              <a:solidFill>
                <a:schemeClr val="dk1"/>
              </a:solidFill>
              <a:latin typeface="Century Schoolbook"/>
              <a:ea typeface="Century Schoolbook"/>
              <a:cs typeface="Century Schoolbook"/>
              <a:sym typeface="Century Schoolbook"/>
            </a:endParaRPr>
          </a:p>
        </p:txBody>
      </p:sp>
      <p:sp>
        <p:nvSpPr>
          <p:cNvPr id="135" name="Google Shape;135;p19"/>
          <p:cNvSpPr txBox="1"/>
          <p:nvPr/>
        </p:nvSpPr>
        <p:spPr>
          <a:xfrm>
            <a:off x="401776" y="76200"/>
            <a:ext cx="10733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u="none" strike="noStrike" cap="none">
                <a:solidFill>
                  <a:schemeClr val="dk1"/>
                </a:solidFill>
                <a:latin typeface="Century Schoolbook"/>
                <a:ea typeface="Century Schoolbook"/>
                <a:cs typeface="Century Schoolbook"/>
                <a:sym typeface="Century Schoolbook"/>
              </a:rPr>
              <a:t>As a cell’s SA/V ratio increases, its ability to transport substances efficiently increases (i.e. smaller cells are more efficient)</a:t>
            </a:r>
            <a:endParaRPr sz="2400" b="1" i="1">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ctrTitle"/>
          </p:nvPr>
        </p:nvSpPr>
        <p:spPr>
          <a:xfrm>
            <a:off x="1444752" y="1324856"/>
            <a:ext cx="5815500" cy="38505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lt1"/>
              </a:buClr>
              <a:buSzPts val="7200"/>
              <a:buFont typeface="Century Schoolbook"/>
              <a:buNone/>
            </a:pPr>
            <a:r>
              <a:rPr lang="en-US"/>
              <a:t>Cell Size </a:t>
            </a:r>
            <a:br>
              <a:rPr lang="en-US"/>
            </a:br>
            <a:r>
              <a:rPr lang="en-US"/>
              <a:t>&amp; </a:t>
            </a:r>
            <a:br>
              <a:rPr lang="en-US"/>
            </a:br>
            <a:r>
              <a:rPr lang="en-US"/>
              <a:t>Cell Division</a:t>
            </a:r>
            <a:endParaRPr/>
          </a:p>
        </p:txBody>
      </p:sp>
      <p:pic>
        <p:nvPicPr>
          <p:cNvPr id="141" name="Google Shape;141;p20" descr="cytokinesis1.jpg"/>
          <p:cNvPicPr preferRelativeResize="0"/>
          <p:nvPr/>
        </p:nvPicPr>
        <p:blipFill rotWithShape="1">
          <a:blip r:embed="rId3">
            <a:alphaModFix/>
          </a:blip>
          <a:srcRect/>
          <a:stretch/>
        </p:blipFill>
        <p:spPr>
          <a:xfrm rot="-5400000">
            <a:off x="7453224" y="2135466"/>
            <a:ext cx="4902186" cy="294163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1"/>
          <p:cNvPicPr preferRelativeResize="0">
            <a:picLocks noGrp="1"/>
          </p:cNvPicPr>
          <p:nvPr>
            <p:ph type="body" idx="1"/>
          </p:nvPr>
        </p:nvPicPr>
        <p:blipFill rotWithShape="1">
          <a:blip r:embed="rId3">
            <a:alphaModFix/>
          </a:blip>
          <a:srcRect/>
          <a:stretch/>
        </p:blipFill>
        <p:spPr>
          <a:xfrm>
            <a:off x="4503738" y="1402292"/>
            <a:ext cx="6080125" cy="4053416"/>
          </a:xfrm>
          <a:prstGeom prst="rect">
            <a:avLst/>
          </a:prstGeom>
          <a:noFill/>
          <a:ln>
            <a:noFill/>
          </a:ln>
        </p:spPr>
      </p:pic>
      <p:sp>
        <p:nvSpPr>
          <p:cNvPr id="147" name="Google Shape;147;p21"/>
          <p:cNvSpPr txBox="1">
            <a:spLocks noGrp="1"/>
          </p:cNvSpPr>
          <p:nvPr>
            <p:ph type="body" idx="2"/>
          </p:nvPr>
        </p:nvSpPr>
        <p:spPr>
          <a:xfrm>
            <a:off x="749808" y="932688"/>
            <a:ext cx="3291840" cy="4977047"/>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2240"/>
              <a:buNone/>
            </a:pPr>
            <a:r>
              <a:rPr lang="en-US" sz="2800"/>
              <a:t>What do cells do once they reach their size limit?</a:t>
            </a:r>
            <a:endParaRPr/>
          </a:p>
          <a:p>
            <a:pPr marL="0" lvl="0" indent="0" algn="l" rtl="0">
              <a:lnSpc>
                <a:spcPct val="114000"/>
              </a:lnSpc>
              <a:spcBef>
                <a:spcPts val="1000"/>
              </a:spcBef>
              <a:spcAft>
                <a:spcPts val="0"/>
              </a:spcAft>
              <a:buSzPts val="2240"/>
              <a:buNone/>
            </a:pPr>
            <a:r>
              <a:rPr lang="en-US" sz="2800"/>
              <a:t>Our cells </a:t>
            </a:r>
            <a:r>
              <a:rPr lang="en-US" sz="2800" b="1"/>
              <a:t>DIVIDE</a:t>
            </a:r>
            <a:endParaRPr/>
          </a:p>
          <a:p>
            <a:pPr marL="0" lvl="0" indent="0" algn="l" rtl="0">
              <a:lnSpc>
                <a:spcPct val="114000"/>
              </a:lnSpc>
              <a:spcBef>
                <a:spcPts val="1000"/>
              </a:spcBef>
              <a:spcAft>
                <a:spcPts val="0"/>
              </a:spcAft>
              <a:buSzPts val="2240"/>
              <a:buNone/>
            </a:pPr>
            <a:endParaRPr sz="2800"/>
          </a:p>
          <a:p>
            <a:pPr marL="0" lvl="0" indent="0" algn="l" rtl="0">
              <a:lnSpc>
                <a:spcPct val="114000"/>
              </a:lnSpc>
              <a:spcBef>
                <a:spcPts val="1000"/>
              </a:spcBef>
              <a:spcAft>
                <a:spcPts val="0"/>
              </a:spcAft>
              <a:buSzPts val="2240"/>
              <a:buNone/>
            </a:pPr>
            <a:r>
              <a:rPr lang="en-US" sz="2800"/>
              <a:t>A pre-existing cell divides into two </a:t>
            </a:r>
            <a:r>
              <a:rPr lang="en-US" sz="2800" b="1" i="1"/>
              <a:t>identical</a:t>
            </a:r>
            <a:r>
              <a:rPr lang="en-US" sz="2800"/>
              <a:t> daughter cells</a:t>
            </a:r>
            <a:endParaRPr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694944" y="178535"/>
            <a:ext cx="9692640" cy="13255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entury Schoolbook"/>
              <a:buNone/>
            </a:pPr>
            <a:r>
              <a:rPr lang="en-US" b="1"/>
              <a:t>Why Do Cells Divide?</a:t>
            </a:r>
            <a:endParaRPr b="1"/>
          </a:p>
        </p:txBody>
      </p:sp>
      <p:pic>
        <p:nvPicPr>
          <p:cNvPr id="153" name="Google Shape;153;p22"/>
          <p:cNvPicPr preferRelativeResize="0">
            <a:picLocks noGrp="1"/>
          </p:cNvPicPr>
          <p:nvPr>
            <p:ph type="body" idx="1"/>
          </p:nvPr>
        </p:nvPicPr>
        <p:blipFill rotWithShape="1">
          <a:blip r:embed="rId3">
            <a:alphaModFix/>
          </a:blip>
          <a:srcRect/>
          <a:stretch/>
        </p:blipFill>
        <p:spPr>
          <a:xfrm>
            <a:off x="6933638" y="1691322"/>
            <a:ext cx="3780840" cy="2523833"/>
          </a:xfrm>
          <a:prstGeom prst="rect">
            <a:avLst/>
          </a:prstGeom>
          <a:noFill/>
          <a:ln>
            <a:noFill/>
          </a:ln>
        </p:spPr>
      </p:pic>
      <p:pic>
        <p:nvPicPr>
          <p:cNvPr id="154" name="Google Shape;154;p22"/>
          <p:cNvPicPr preferRelativeResize="0">
            <a:picLocks noGrp="1"/>
          </p:cNvPicPr>
          <p:nvPr>
            <p:ph type="body" idx="2"/>
          </p:nvPr>
        </p:nvPicPr>
        <p:blipFill rotWithShape="1">
          <a:blip r:embed="rId4">
            <a:alphaModFix/>
          </a:blip>
          <a:srcRect/>
          <a:stretch/>
        </p:blipFill>
        <p:spPr>
          <a:xfrm>
            <a:off x="6473000" y="4589605"/>
            <a:ext cx="4481512" cy="1817971"/>
          </a:xfrm>
          <a:prstGeom prst="rect">
            <a:avLst/>
          </a:prstGeom>
          <a:noFill/>
          <a:ln>
            <a:noFill/>
          </a:ln>
        </p:spPr>
      </p:pic>
      <p:sp>
        <p:nvSpPr>
          <p:cNvPr id="155" name="Google Shape;155;p22"/>
          <p:cNvSpPr txBox="1"/>
          <p:nvPr/>
        </p:nvSpPr>
        <p:spPr>
          <a:xfrm>
            <a:off x="913775" y="2074484"/>
            <a:ext cx="5106026" cy="3424107"/>
          </a:xfrm>
          <a:prstGeom prst="rect">
            <a:avLst/>
          </a:prstGeom>
          <a:noFill/>
          <a:ln>
            <a:noFill/>
          </a:ln>
        </p:spPr>
        <p:txBody>
          <a:bodyPr spcFirstLastPara="1" wrap="square" lIns="91425" tIns="45700" rIns="91425" bIns="45700" anchor="t" anchorCtr="0">
            <a:noAutofit/>
          </a:bodyPr>
          <a:lstStyle/>
          <a:p>
            <a:pPr marL="182880" marR="0" lvl="0" indent="-182880" algn="l" rtl="0">
              <a:lnSpc>
                <a:spcPct val="95000"/>
              </a:lnSpc>
              <a:spcBef>
                <a:spcPts val="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Growth and development</a:t>
            </a:r>
            <a:endParaRPr/>
          </a:p>
          <a:p>
            <a:pPr marL="182880" marR="0" lvl="0" indent="-182880" algn="l" rtl="0">
              <a:lnSpc>
                <a:spcPct val="95000"/>
              </a:lnSpc>
              <a:spcBef>
                <a:spcPts val="160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Wound repair and damaged cell repair</a:t>
            </a:r>
            <a:endParaRPr/>
          </a:p>
          <a:p>
            <a:pPr marL="182880" marR="0" lvl="0" indent="-182880" algn="l" rtl="0">
              <a:lnSpc>
                <a:spcPct val="95000"/>
              </a:lnSpc>
              <a:spcBef>
                <a:spcPts val="1600"/>
              </a:spcBef>
              <a:spcAft>
                <a:spcPts val="0"/>
              </a:spcAft>
              <a:buClr>
                <a:schemeClr val="accent1"/>
              </a:buClr>
              <a:buSzPts val="2560"/>
              <a:buFont typeface="Arial"/>
              <a:buChar char="•"/>
            </a:pPr>
            <a:r>
              <a:rPr lang="en-US" sz="3200">
                <a:solidFill>
                  <a:schemeClr val="dk1"/>
                </a:solidFill>
                <a:latin typeface="Century Schoolbook"/>
                <a:ea typeface="Century Schoolbook"/>
                <a:cs typeface="Century Schoolbook"/>
                <a:sym typeface="Century Schoolbook"/>
              </a:rPr>
              <a:t>Replace old, worn out cells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1320800" y="381000"/>
            <a:ext cx="9855200" cy="3349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959"/>
              <a:buFont typeface="Century Schoolbook"/>
              <a:buNone/>
            </a:pPr>
            <a:r>
              <a:rPr lang="en-US" sz="3959"/>
              <a:t>Wound Site Cross-Section</a:t>
            </a:r>
            <a:endParaRPr sz="3959"/>
          </a:p>
        </p:txBody>
      </p:sp>
      <p:sp>
        <p:nvSpPr>
          <p:cNvPr id="162" name="Google Shape;162;p23"/>
          <p:cNvSpPr/>
          <p:nvPr/>
        </p:nvSpPr>
        <p:spPr>
          <a:xfrm>
            <a:off x="8940800" y="43434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3" name="Google Shape;163;p23"/>
          <p:cNvSpPr/>
          <p:nvPr/>
        </p:nvSpPr>
        <p:spPr>
          <a:xfrm>
            <a:off x="1524000" y="27432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4" name="Google Shape;164;p23"/>
          <p:cNvSpPr/>
          <p:nvPr/>
        </p:nvSpPr>
        <p:spPr>
          <a:xfrm>
            <a:off x="2641600" y="3276600"/>
            <a:ext cx="12192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5" name="Google Shape;165;p23"/>
          <p:cNvSpPr/>
          <p:nvPr/>
        </p:nvSpPr>
        <p:spPr>
          <a:xfrm>
            <a:off x="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6" name="Google Shape;166;p23"/>
          <p:cNvSpPr/>
          <p:nvPr/>
        </p:nvSpPr>
        <p:spPr>
          <a:xfrm>
            <a:off x="0" y="4343400"/>
            <a:ext cx="12192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7" name="Google Shape;167;p23"/>
          <p:cNvSpPr/>
          <p:nvPr/>
        </p:nvSpPr>
        <p:spPr>
          <a:xfrm>
            <a:off x="9652000" y="27432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8" name="Google Shape;168;p23"/>
          <p:cNvSpPr/>
          <p:nvPr/>
        </p:nvSpPr>
        <p:spPr>
          <a:xfrm>
            <a:off x="9245600" y="32766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69" name="Google Shape;169;p23"/>
          <p:cNvSpPr/>
          <p:nvPr/>
        </p:nvSpPr>
        <p:spPr>
          <a:xfrm>
            <a:off x="9042400" y="38100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0" name="Google Shape;170;p23"/>
          <p:cNvSpPr/>
          <p:nvPr/>
        </p:nvSpPr>
        <p:spPr>
          <a:xfrm>
            <a:off x="304800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1" name="Google Shape;171;p23"/>
          <p:cNvSpPr/>
          <p:nvPr/>
        </p:nvSpPr>
        <p:spPr>
          <a:xfrm>
            <a:off x="3251200" y="43434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2" name="Google Shape;172;p23"/>
          <p:cNvSpPr/>
          <p:nvPr/>
        </p:nvSpPr>
        <p:spPr>
          <a:xfrm>
            <a:off x="609600" y="32766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3" name="Google Shape;173;p23"/>
          <p:cNvSpPr/>
          <p:nvPr/>
        </p:nvSpPr>
        <p:spPr>
          <a:xfrm>
            <a:off x="0" y="2743200"/>
            <a:ext cx="508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4" name="Google Shape;174;p23"/>
          <p:cNvSpPr/>
          <p:nvPr/>
        </p:nvSpPr>
        <p:spPr>
          <a:xfrm>
            <a:off x="1117600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5" name="Google Shape;175;p23"/>
          <p:cNvSpPr/>
          <p:nvPr/>
        </p:nvSpPr>
        <p:spPr>
          <a:xfrm>
            <a:off x="11379200" y="3276600"/>
            <a:ext cx="812800" cy="533400"/>
          </a:xfrm>
          <a:prstGeom prst="roundRect">
            <a:avLst>
              <a:gd name="adj" fmla="val 20571"/>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6" name="Google Shape;176;p23"/>
          <p:cNvSpPr/>
          <p:nvPr/>
        </p:nvSpPr>
        <p:spPr>
          <a:xfrm>
            <a:off x="11074400" y="43434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7" name="Google Shape;177;p23"/>
          <p:cNvSpPr/>
          <p:nvPr/>
        </p:nvSpPr>
        <p:spPr>
          <a:xfrm>
            <a:off x="1320800" y="48768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8" name="Google Shape;178;p23"/>
          <p:cNvSpPr/>
          <p:nvPr/>
        </p:nvSpPr>
        <p:spPr>
          <a:xfrm>
            <a:off x="11684000" y="2743200"/>
            <a:ext cx="508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79" name="Google Shape;179;p23"/>
          <p:cNvSpPr/>
          <p:nvPr/>
        </p:nvSpPr>
        <p:spPr>
          <a:xfrm>
            <a:off x="3352800" y="4876800"/>
            <a:ext cx="1117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0" name="Google Shape;180;p23"/>
          <p:cNvSpPr/>
          <p:nvPr/>
        </p:nvSpPr>
        <p:spPr>
          <a:xfrm>
            <a:off x="8636000" y="4876800"/>
            <a:ext cx="13208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1" name="Google Shape;181;p23"/>
          <p:cNvSpPr/>
          <p:nvPr/>
        </p:nvSpPr>
        <p:spPr>
          <a:xfrm>
            <a:off x="0" y="4876800"/>
            <a:ext cx="304800" cy="533400"/>
          </a:xfrm>
          <a:prstGeom prst="roundRect">
            <a:avLst>
              <a:gd name="adj" fmla="val 25810"/>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2" name="Google Shape;182;p23"/>
          <p:cNvSpPr/>
          <p:nvPr/>
        </p:nvSpPr>
        <p:spPr>
          <a:xfrm>
            <a:off x="10972800" y="4876800"/>
            <a:ext cx="12192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nvGrpSpPr>
          <p:cNvPr id="183" name="Google Shape;183;p23"/>
          <p:cNvGrpSpPr/>
          <p:nvPr/>
        </p:nvGrpSpPr>
        <p:grpSpPr>
          <a:xfrm rot="-5400000">
            <a:off x="5461000" y="3962400"/>
            <a:ext cx="457200" cy="2438400"/>
            <a:chOff x="4038600" y="3352800"/>
            <a:chExt cx="457200" cy="1828800"/>
          </a:xfrm>
        </p:grpSpPr>
        <p:sp>
          <p:nvSpPr>
            <p:cNvPr id="184" name="Google Shape;184;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5" name="Google Shape;185;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6" name="Google Shape;186;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7" name="Google Shape;187;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8" name="Google Shape;188;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89" name="Google Shape;189;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190" name="Google Shape;190;p23"/>
          <p:cNvGrpSpPr/>
          <p:nvPr/>
        </p:nvGrpSpPr>
        <p:grpSpPr>
          <a:xfrm rot="-5400000">
            <a:off x="7188200" y="3962400"/>
            <a:ext cx="457200" cy="2438400"/>
            <a:chOff x="4038600" y="3352800"/>
            <a:chExt cx="457200" cy="1828800"/>
          </a:xfrm>
        </p:grpSpPr>
        <p:sp>
          <p:nvSpPr>
            <p:cNvPr id="191" name="Google Shape;191;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2" name="Google Shape;192;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3" name="Google Shape;193;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4" name="Google Shape;194;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5" name="Google Shape;195;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6" name="Google Shape;196;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197" name="Google Shape;197;p23"/>
          <p:cNvGrpSpPr/>
          <p:nvPr/>
        </p:nvGrpSpPr>
        <p:grpSpPr>
          <a:xfrm rot="-5400000">
            <a:off x="5359400" y="3505200"/>
            <a:ext cx="457200" cy="2438400"/>
            <a:chOff x="4038600" y="3352800"/>
            <a:chExt cx="457200" cy="1828800"/>
          </a:xfrm>
        </p:grpSpPr>
        <p:sp>
          <p:nvSpPr>
            <p:cNvPr id="198" name="Google Shape;198;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99" name="Google Shape;199;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0" name="Google Shape;200;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1" name="Google Shape;201;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2" name="Google Shape;202;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3" name="Google Shape;203;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04" name="Google Shape;204;p23"/>
          <p:cNvGrpSpPr/>
          <p:nvPr/>
        </p:nvGrpSpPr>
        <p:grpSpPr>
          <a:xfrm rot="-5400000">
            <a:off x="7188200" y="3581400"/>
            <a:ext cx="457200" cy="2438400"/>
            <a:chOff x="4038600" y="3352800"/>
            <a:chExt cx="457200" cy="1828800"/>
          </a:xfrm>
        </p:grpSpPr>
        <p:sp>
          <p:nvSpPr>
            <p:cNvPr id="205" name="Google Shape;205;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6" name="Google Shape;206;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7" name="Google Shape;207;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8" name="Google Shape;208;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09" name="Google Shape;209;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0" name="Google Shape;210;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11" name="Google Shape;211;p23"/>
          <p:cNvGrpSpPr/>
          <p:nvPr/>
        </p:nvGrpSpPr>
        <p:grpSpPr>
          <a:xfrm rot="-5400000">
            <a:off x="5359400" y="3048000"/>
            <a:ext cx="457200" cy="2438400"/>
            <a:chOff x="4038600" y="3352800"/>
            <a:chExt cx="457200" cy="1828800"/>
          </a:xfrm>
        </p:grpSpPr>
        <p:sp>
          <p:nvSpPr>
            <p:cNvPr id="212" name="Google Shape;212;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3" name="Google Shape;213;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4" name="Google Shape;214;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5" name="Google Shape;215;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6" name="Google Shape;216;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17" name="Google Shape;217;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18" name="Google Shape;218;p23"/>
          <p:cNvGrpSpPr/>
          <p:nvPr/>
        </p:nvGrpSpPr>
        <p:grpSpPr>
          <a:xfrm rot="-5400000">
            <a:off x="7442200" y="3073400"/>
            <a:ext cx="457200" cy="2540000"/>
            <a:chOff x="4038600" y="3352800"/>
            <a:chExt cx="457200" cy="1828800"/>
          </a:xfrm>
        </p:grpSpPr>
        <p:sp>
          <p:nvSpPr>
            <p:cNvPr id="219" name="Google Shape;219;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0" name="Google Shape;220;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1" name="Google Shape;221;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2" name="Google Shape;222;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3" name="Google Shape;223;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4" name="Google Shape;224;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25" name="Google Shape;225;p23"/>
          <p:cNvGrpSpPr/>
          <p:nvPr/>
        </p:nvGrpSpPr>
        <p:grpSpPr>
          <a:xfrm rot="-5400000">
            <a:off x="5054600" y="2590800"/>
            <a:ext cx="457200" cy="2438400"/>
            <a:chOff x="4038600" y="3352800"/>
            <a:chExt cx="457200" cy="1828800"/>
          </a:xfrm>
        </p:grpSpPr>
        <p:sp>
          <p:nvSpPr>
            <p:cNvPr id="226" name="Google Shape;226;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7" name="Google Shape;227;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8" name="Google Shape;228;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29" name="Google Shape;229;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0" name="Google Shape;230;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1" name="Google Shape;231;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32" name="Google Shape;232;p23"/>
          <p:cNvGrpSpPr/>
          <p:nvPr/>
        </p:nvGrpSpPr>
        <p:grpSpPr>
          <a:xfrm rot="-5400000">
            <a:off x="7594600" y="2667000"/>
            <a:ext cx="457200" cy="2438400"/>
            <a:chOff x="4038600" y="3352800"/>
            <a:chExt cx="457200" cy="1828800"/>
          </a:xfrm>
        </p:grpSpPr>
        <p:sp>
          <p:nvSpPr>
            <p:cNvPr id="233" name="Google Shape;233;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4" name="Google Shape;234;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5" name="Google Shape;235;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6" name="Google Shape;236;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7" name="Google Shape;237;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38" name="Google Shape;238;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39" name="Google Shape;239;p23"/>
          <p:cNvGrpSpPr/>
          <p:nvPr/>
        </p:nvGrpSpPr>
        <p:grpSpPr>
          <a:xfrm rot="-5400000">
            <a:off x="5664200" y="4114800"/>
            <a:ext cx="457200" cy="2438400"/>
            <a:chOff x="4038600" y="3352800"/>
            <a:chExt cx="457200" cy="1828800"/>
          </a:xfrm>
        </p:grpSpPr>
        <p:sp>
          <p:nvSpPr>
            <p:cNvPr id="240" name="Google Shape;240;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1" name="Google Shape;241;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2" name="Google Shape;242;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3" name="Google Shape;243;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4" name="Google Shape;244;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5" name="Google Shape;245;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46" name="Google Shape;246;p23"/>
          <p:cNvGrpSpPr/>
          <p:nvPr/>
        </p:nvGrpSpPr>
        <p:grpSpPr>
          <a:xfrm rot="-5400000">
            <a:off x="4851400" y="2286000"/>
            <a:ext cx="457200" cy="2438400"/>
            <a:chOff x="4038600" y="3352800"/>
            <a:chExt cx="457200" cy="1828800"/>
          </a:xfrm>
        </p:grpSpPr>
        <p:sp>
          <p:nvSpPr>
            <p:cNvPr id="247" name="Google Shape;247;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8" name="Google Shape;248;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49" name="Google Shape;249;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0" name="Google Shape;250;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1" name="Google Shape;251;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2" name="Google Shape;252;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53" name="Google Shape;253;p23"/>
          <p:cNvGrpSpPr/>
          <p:nvPr/>
        </p:nvGrpSpPr>
        <p:grpSpPr>
          <a:xfrm rot="-5400000">
            <a:off x="5054600" y="2895600"/>
            <a:ext cx="457200" cy="2438400"/>
            <a:chOff x="4038600" y="3352800"/>
            <a:chExt cx="457200" cy="1828800"/>
          </a:xfrm>
        </p:grpSpPr>
        <p:sp>
          <p:nvSpPr>
            <p:cNvPr id="254" name="Google Shape;254;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5" name="Google Shape;255;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6" name="Google Shape;256;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7" name="Google Shape;257;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8" name="Google Shape;258;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59" name="Google Shape;259;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60" name="Google Shape;260;p23"/>
          <p:cNvGrpSpPr/>
          <p:nvPr/>
        </p:nvGrpSpPr>
        <p:grpSpPr>
          <a:xfrm rot="-5400000">
            <a:off x="7391400" y="2362200"/>
            <a:ext cx="457200" cy="2438400"/>
            <a:chOff x="4038600" y="3352800"/>
            <a:chExt cx="457200" cy="1828800"/>
          </a:xfrm>
        </p:grpSpPr>
        <p:sp>
          <p:nvSpPr>
            <p:cNvPr id="261" name="Google Shape;261;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2" name="Google Shape;262;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3" name="Google Shape;263;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4" name="Google Shape;264;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5" name="Google Shape;265;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6" name="Google Shape;266;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67" name="Google Shape;267;p23"/>
          <p:cNvGrpSpPr/>
          <p:nvPr/>
        </p:nvGrpSpPr>
        <p:grpSpPr>
          <a:xfrm rot="-5400000">
            <a:off x="7594600" y="2895600"/>
            <a:ext cx="457200" cy="2438400"/>
            <a:chOff x="4038600" y="3352800"/>
            <a:chExt cx="457200" cy="1828800"/>
          </a:xfrm>
        </p:grpSpPr>
        <p:sp>
          <p:nvSpPr>
            <p:cNvPr id="268" name="Google Shape;268;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9" name="Google Shape;269;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0" name="Google Shape;270;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1" name="Google Shape;271;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2" name="Google Shape;272;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3" name="Google Shape;273;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74" name="Google Shape;274;p23"/>
          <p:cNvGrpSpPr/>
          <p:nvPr/>
        </p:nvGrpSpPr>
        <p:grpSpPr>
          <a:xfrm rot="-5400000">
            <a:off x="5562600" y="3429000"/>
            <a:ext cx="457200" cy="2438400"/>
            <a:chOff x="4038600" y="3352800"/>
            <a:chExt cx="457200" cy="1828800"/>
          </a:xfrm>
        </p:grpSpPr>
        <p:sp>
          <p:nvSpPr>
            <p:cNvPr id="275" name="Google Shape;275;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6" name="Google Shape;276;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7" name="Google Shape;277;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8" name="Google Shape;278;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9" name="Google Shape;279;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0" name="Google Shape;280;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81" name="Google Shape;281;p23"/>
          <p:cNvGrpSpPr/>
          <p:nvPr/>
        </p:nvGrpSpPr>
        <p:grpSpPr>
          <a:xfrm rot="-5400000">
            <a:off x="5664200" y="3657600"/>
            <a:ext cx="457200" cy="2438400"/>
            <a:chOff x="4038600" y="3352800"/>
            <a:chExt cx="457200" cy="1828800"/>
          </a:xfrm>
        </p:grpSpPr>
        <p:sp>
          <p:nvSpPr>
            <p:cNvPr id="282" name="Google Shape;282;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3" name="Google Shape;283;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4" name="Google Shape;284;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5" name="Google Shape;285;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6" name="Google Shape;286;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7" name="Google Shape;287;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88" name="Google Shape;288;p23"/>
          <p:cNvGrpSpPr/>
          <p:nvPr/>
        </p:nvGrpSpPr>
        <p:grpSpPr>
          <a:xfrm rot="-5400000">
            <a:off x="7594600" y="3352800"/>
            <a:ext cx="457200" cy="2438400"/>
            <a:chOff x="4038600" y="3352800"/>
            <a:chExt cx="457200" cy="1828800"/>
          </a:xfrm>
        </p:grpSpPr>
        <p:sp>
          <p:nvSpPr>
            <p:cNvPr id="289" name="Google Shape;289;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0" name="Google Shape;290;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1" name="Google Shape;291;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2" name="Google Shape;292;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3" name="Google Shape;293;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4" name="Google Shape;294;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295" name="Google Shape;295;p23"/>
          <p:cNvGrpSpPr/>
          <p:nvPr/>
        </p:nvGrpSpPr>
        <p:grpSpPr>
          <a:xfrm rot="-5400000">
            <a:off x="5359400" y="2590800"/>
            <a:ext cx="457200" cy="2438400"/>
            <a:chOff x="4038600" y="3352800"/>
            <a:chExt cx="457200" cy="1828800"/>
          </a:xfrm>
        </p:grpSpPr>
        <p:sp>
          <p:nvSpPr>
            <p:cNvPr id="296" name="Google Shape;296;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7" name="Google Shape;297;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8" name="Google Shape;298;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9" name="Google Shape;299;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0" name="Google Shape;300;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1" name="Google Shape;301;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02" name="Google Shape;302;p23"/>
          <p:cNvGrpSpPr/>
          <p:nvPr/>
        </p:nvGrpSpPr>
        <p:grpSpPr>
          <a:xfrm rot="-5400000">
            <a:off x="7188200" y="4114800"/>
            <a:ext cx="457200" cy="2438400"/>
            <a:chOff x="4038600" y="3352800"/>
            <a:chExt cx="457200" cy="1828800"/>
          </a:xfrm>
        </p:grpSpPr>
        <p:sp>
          <p:nvSpPr>
            <p:cNvPr id="303" name="Google Shape;303;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4" name="Google Shape;304;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5" name="Google Shape;305;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6" name="Google Shape;306;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7" name="Google Shape;307;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08" name="Google Shape;308;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09" name="Google Shape;309;p23"/>
          <p:cNvGrpSpPr/>
          <p:nvPr/>
        </p:nvGrpSpPr>
        <p:grpSpPr>
          <a:xfrm rot="-5400000">
            <a:off x="7391400" y="3733800"/>
            <a:ext cx="457200" cy="2438400"/>
            <a:chOff x="4038600" y="3352800"/>
            <a:chExt cx="457200" cy="1828800"/>
          </a:xfrm>
        </p:grpSpPr>
        <p:sp>
          <p:nvSpPr>
            <p:cNvPr id="310" name="Google Shape;310;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1" name="Google Shape;311;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2" name="Google Shape;312;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3" name="Google Shape;313;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4" name="Google Shape;314;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5" name="Google Shape;315;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16" name="Google Shape;316;p23"/>
          <p:cNvGrpSpPr/>
          <p:nvPr/>
        </p:nvGrpSpPr>
        <p:grpSpPr>
          <a:xfrm rot="-5400000">
            <a:off x="5461000" y="3352800"/>
            <a:ext cx="457200" cy="2438400"/>
            <a:chOff x="4038600" y="3352800"/>
            <a:chExt cx="457200" cy="1828800"/>
          </a:xfrm>
        </p:grpSpPr>
        <p:sp>
          <p:nvSpPr>
            <p:cNvPr id="317" name="Google Shape;317;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8" name="Google Shape;318;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19" name="Google Shape;319;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0" name="Google Shape;320;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1" name="Google Shape;321;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2" name="Google Shape;322;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23" name="Google Shape;323;p23"/>
          <p:cNvGrpSpPr/>
          <p:nvPr/>
        </p:nvGrpSpPr>
        <p:grpSpPr>
          <a:xfrm rot="-5400000">
            <a:off x="7797800" y="2362200"/>
            <a:ext cx="457200" cy="2438400"/>
            <a:chOff x="4038600" y="3352800"/>
            <a:chExt cx="457200" cy="1828800"/>
          </a:xfrm>
        </p:grpSpPr>
        <p:sp>
          <p:nvSpPr>
            <p:cNvPr id="324" name="Google Shape;324;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5" name="Google Shape;325;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6" name="Google Shape;326;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7" name="Google Shape;327;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8" name="Google Shape;328;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29" name="Google Shape;329;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30" name="Google Shape;330;p23"/>
          <p:cNvGrpSpPr/>
          <p:nvPr/>
        </p:nvGrpSpPr>
        <p:grpSpPr>
          <a:xfrm rot="-5400000">
            <a:off x="3632200" y="1828800"/>
            <a:ext cx="457200" cy="2438400"/>
            <a:chOff x="4038600" y="3352800"/>
            <a:chExt cx="457200" cy="1828800"/>
          </a:xfrm>
        </p:grpSpPr>
        <p:sp>
          <p:nvSpPr>
            <p:cNvPr id="331" name="Google Shape;331;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2" name="Google Shape;332;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3" name="Google Shape;333;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4" name="Google Shape;334;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5" name="Google Shape;335;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6" name="Google Shape;336;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37" name="Google Shape;337;p23"/>
          <p:cNvGrpSpPr/>
          <p:nvPr/>
        </p:nvGrpSpPr>
        <p:grpSpPr>
          <a:xfrm rot="-5400000">
            <a:off x="5867400" y="2133600"/>
            <a:ext cx="457200" cy="2438400"/>
            <a:chOff x="4038600" y="3352800"/>
            <a:chExt cx="457200" cy="1828800"/>
          </a:xfrm>
        </p:grpSpPr>
        <p:sp>
          <p:nvSpPr>
            <p:cNvPr id="338" name="Google Shape;338;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9" name="Google Shape;339;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0" name="Google Shape;340;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1" name="Google Shape;341;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2" name="Google Shape;342;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3" name="Google Shape;343;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44" name="Google Shape;344;p23"/>
          <p:cNvGrpSpPr/>
          <p:nvPr/>
        </p:nvGrpSpPr>
        <p:grpSpPr>
          <a:xfrm rot="-5400000">
            <a:off x="6070600" y="1828800"/>
            <a:ext cx="457200" cy="2438400"/>
            <a:chOff x="4038600" y="3352800"/>
            <a:chExt cx="457200" cy="1828800"/>
          </a:xfrm>
        </p:grpSpPr>
        <p:sp>
          <p:nvSpPr>
            <p:cNvPr id="345" name="Google Shape;345;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6" name="Google Shape;346;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7" name="Google Shape;347;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8" name="Google Shape;348;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49" name="Google Shape;349;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0" name="Google Shape;350;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51" name="Google Shape;351;p23"/>
          <p:cNvGrpSpPr/>
          <p:nvPr/>
        </p:nvGrpSpPr>
        <p:grpSpPr>
          <a:xfrm rot="-5400000">
            <a:off x="4851400" y="2057400"/>
            <a:ext cx="457200" cy="2438400"/>
            <a:chOff x="4038600" y="3352800"/>
            <a:chExt cx="457200" cy="1828800"/>
          </a:xfrm>
        </p:grpSpPr>
        <p:sp>
          <p:nvSpPr>
            <p:cNvPr id="352" name="Google Shape;352;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3" name="Google Shape;353;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4" name="Google Shape;354;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5" name="Google Shape;355;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6" name="Google Shape;356;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57" name="Google Shape;357;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58" name="Google Shape;358;p23"/>
          <p:cNvGrpSpPr/>
          <p:nvPr/>
        </p:nvGrpSpPr>
        <p:grpSpPr>
          <a:xfrm rot="-5400000">
            <a:off x="7696200" y="2057400"/>
            <a:ext cx="457200" cy="2438400"/>
            <a:chOff x="4038600" y="3352800"/>
            <a:chExt cx="457200" cy="1828800"/>
          </a:xfrm>
        </p:grpSpPr>
        <p:sp>
          <p:nvSpPr>
            <p:cNvPr id="359" name="Google Shape;359;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0" name="Google Shape;360;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1" name="Google Shape;361;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2" name="Google Shape;362;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3" name="Google Shape;363;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4" name="Google Shape;364;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65" name="Google Shape;365;p23"/>
          <p:cNvGrpSpPr/>
          <p:nvPr/>
        </p:nvGrpSpPr>
        <p:grpSpPr>
          <a:xfrm rot="-5400000">
            <a:off x="8001000" y="1828800"/>
            <a:ext cx="457200" cy="2438400"/>
            <a:chOff x="4038600" y="3352800"/>
            <a:chExt cx="457200" cy="1828800"/>
          </a:xfrm>
        </p:grpSpPr>
        <p:sp>
          <p:nvSpPr>
            <p:cNvPr id="366" name="Google Shape;366;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7" name="Google Shape;367;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8" name="Google Shape;368;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69" name="Google Shape;369;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0" name="Google Shape;370;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1" name="Google Shape;371;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72" name="Google Shape;372;p23"/>
          <p:cNvGrpSpPr/>
          <p:nvPr/>
        </p:nvGrpSpPr>
        <p:grpSpPr>
          <a:xfrm rot="-5400000">
            <a:off x="7797800" y="2057400"/>
            <a:ext cx="457200" cy="2438400"/>
            <a:chOff x="4038600" y="3352800"/>
            <a:chExt cx="457200" cy="1828800"/>
          </a:xfrm>
        </p:grpSpPr>
        <p:sp>
          <p:nvSpPr>
            <p:cNvPr id="373" name="Google Shape;373;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4" name="Google Shape;374;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5" name="Google Shape;375;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6" name="Google Shape;376;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7" name="Google Shape;377;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78" name="Google Shape;378;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79" name="Google Shape;379;p23"/>
          <p:cNvGrpSpPr/>
          <p:nvPr/>
        </p:nvGrpSpPr>
        <p:grpSpPr>
          <a:xfrm rot="-5400000">
            <a:off x="3835400" y="1828800"/>
            <a:ext cx="457200" cy="2438400"/>
            <a:chOff x="4038600" y="3352800"/>
            <a:chExt cx="457200" cy="1828800"/>
          </a:xfrm>
        </p:grpSpPr>
        <p:sp>
          <p:nvSpPr>
            <p:cNvPr id="380" name="Google Shape;380;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1" name="Google Shape;381;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2" name="Google Shape;382;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3" name="Google Shape;383;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4" name="Google Shape;384;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5" name="Google Shape;385;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86" name="Google Shape;386;p23"/>
          <p:cNvGrpSpPr/>
          <p:nvPr/>
        </p:nvGrpSpPr>
        <p:grpSpPr>
          <a:xfrm rot="-5400000">
            <a:off x="4851400" y="2362200"/>
            <a:ext cx="457200" cy="2438400"/>
            <a:chOff x="4038600" y="3352800"/>
            <a:chExt cx="457200" cy="1828800"/>
          </a:xfrm>
        </p:grpSpPr>
        <p:sp>
          <p:nvSpPr>
            <p:cNvPr id="387" name="Google Shape;387;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8" name="Google Shape;388;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89" name="Google Shape;389;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0" name="Google Shape;390;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1" name="Google Shape;391;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2" name="Google Shape;392;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393" name="Google Shape;393;p23"/>
          <p:cNvGrpSpPr/>
          <p:nvPr/>
        </p:nvGrpSpPr>
        <p:grpSpPr>
          <a:xfrm rot="-5400000">
            <a:off x="8204200" y="1828800"/>
            <a:ext cx="457200" cy="2438400"/>
            <a:chOff x="4038600" y="3352800"/>
            <a:chExt cx="457200" cy="1828800"/>
          </a:xfrm>
        </p:grpSpPr>
        <p:sp>
          <p:nvSpPr>
            <p:cNvPr id="394" name="Google Shape;394;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5" name="Google Shape;395;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6" name="Google Shape;396;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7" name="Google Shape;397;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8" name="Google Shape;398;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99" name="Google Shape;399;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00" name="Google Shape;400;p23"/>
          <p:cNvGrpSpPr/>
          <p:nvPr/>
        </p:nvGrpSpPr>
        <p:grpSpPr>
          <a:xfrm>
            <a:off x="304800" y="2133600"/>
            <a:ext cx="11582400" cy="838200"/>
            <a:chOff x="228600" y="2133600"/>
            <a:chExt cx="8686800" cy="838200"/>
          </a:xfrm>
        </p:grpSpPr>
        <p:grpSp>
          <p:nvGrpSpPr>
            <p:cNvPr id="401" name="Google Shape;401;p23"/>
            <p:cNvGrpSpPr/>
            <p:nvPr/>
          </p:nvGrpSpPr>
          <p:grpSpPr>
            <a:xfrm rot="-5400000">
              <a:off x="2743200" y="1676400"/>
              <a:ext cx="457200" cy="1828800"/>
              <a:chOff x="4038600" y="3352800"/>
              <a:chExt cx="457200" cy="1828800"/>
            </a:xfrm>
          </p:grpSpPr>
          <p:sp>
            <p:nvSpPr>
              <p:cNvPr id="402" name="Google Shape;402;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3" name="Google Shape;403;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4" name="Google Shape;404;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5" name="Google Shape;405;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6" name="Google Shape;406;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7" name="Google Shape;407;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08" name="Google Shape;408;p23"/>
            <p:cNvGrpSpPr/>
            <p:nvPr/>
          </p:nvGrpSpPr>
          <p:grpSpPr>
            <a:xfrm rot="-5400000">
              <a:off x="6019800" y="1676400"/>
              <a:ext cx="457200" cy="1828800"/>
              <a:chOff x="4038600" y="3352800"/>
              <a:chExt cx="457200" cy="1828800"/>
            </a:xfrm>
          </p:grpSpPr>
          <p:sp>
            <p:nvSpPr>
              <p:cNvPr id="409" name="Google Shape;409;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0" name="Google Shape;410;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1" name="Google Shape;411;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2" name="Google Shape;412;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3" name="Google Shape;413;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4" name="Google Shape;414;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15" name="Google Shape;415;p23"/>
            <p:cNvGrpSpPr/>
            <p:nvPr/>
          </p:nvGrpSpPr>
          <p:grpSpPr>
            <a:xfrm rot="-5400000">
              <a:off x="4343400" y="1828800"/>
              <a:ext cx="457200" cy="1828800"/>
              <a:chOff x="4038600" y="3352800"/>
              <a:chExt cx="457200" cy="1828800"/>
            </a:xfrm>
          </p:grpSpPr>
          <p:sp>
            <p:nvSpPr>
              <p:cNvPr id="416" name="Google Shape;416;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7" name="Google Shape;417;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8" name="Google Shape;418;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19" name="Google Shape;419;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0" name="Google Shape;420;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1" name="Google Shape;421;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22" name="Google Shape;422;p23"/>
            <p:cNvGrpSpPr/>
            <p:nvPr/>
          </p:nvGrpSpPr>
          <p:grpSpPr>
            <a:xfrm rot="-5400000">
              <a:off x="4495800" y="1524000"/>
              <a:ext cx="457200" cy="1828800"/>
              <a:chOff x="4038600" y="3352800"/>
              <a:chExt cx="457200" cy="1828800"/>
            </a:xfrm>
          </p:grpSpPr>
          <p:sp>
            <p:nvSpPr>
              <p:cNvPr id="423" name="Google Shape;423;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4" name="Google Shape;424;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5" name="Google Shape;425;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6" name="Google Shape;426;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7" name="Google Shape;427;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8" name="Google Shape;428;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29" name="Google Shape;429;p23"/>
            <p:cNvGrpSpPr/>
            <p:nvPr/>
          </p:nvGrpSpPr>
          <p:grpSpPr>
            <a:xfrm rot="-5400000">
              <a:off x="7772400" y="1600200"/>
              <a:ext cx="457200" cy="1828800"/>
              <a:chOff x="4038600" y="3352800"/>
              <a:chExt cx="457200" cy="1828800"/>
            </a:xfrm>
          </p:grpSpPr>
          <p:sp>
            <p:nvSpPr>
              <p:cNvPr id="430" name="Google Shape;430;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1" name="Google Shape;431;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2" name="Google Shape;432;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3" name="Google Shape;433;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4" name="Google Shape;434;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5" name="Google Shape;435;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36" name="Google Shape;436;p23"/>
            <p:cNvGrpSpPr/>
            <p:nvPr/>
          </p:nvGrpSpPr>
          <p:grpSpPr>
            <a:xfrm rot="-5400000">
              <a:off x="914400" y="1600200"/>
              <a:ext cx="457200" cy="1828800"/>
              <a:chOff x="4038600" y="3352800"/>
              <a:chExt cx="457200" cy="1828800"/>
            </a:xfrm>
          </p:grpSpPr>
          <p:sp>
            <p:nvSpPr>
              <p:cNvPr id="437" name="Google Shape;437;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8" name="Google Shape;438;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39" name="Google Shape;439;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0" name="Google Shape;440;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1" name="Google Shape;441;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2" name="Google Shape;442;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43" name="Google Shape;443;p23"/>
            <p:cNvGrpSpPr/>
            <p:nvPr/>
          </p:nvGrpSpPr>
          <p:grpSpPr>
            <a:xfrm rot="-5400000">
              <a:off x="2667000" y="1524000"/>
              <a:ext cx="457200" cy="1828800"/>
              <a:chOff x="4038600" y="3352800"/>
              <a:chExt cx="457200" cy="1828800"/>
            </a:xfrm>
          </p:grpSpPr>
          <p:sp>
            <p:nvSpPr>
              <p:cNvPr id="444" name="Google Shape;444;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5" name="Google Shape;445;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6" name="Google Shape;446;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7" name="Google Shape;447;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8" name="Google Shape;448;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49" name="Google Shape;449;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50" name="Google Shape;450;p23"/>
            <p:cNvGrpSpPr/>
            <p:nvPr/>
          </p:nvGrpSpPr>
          <p:grpSpPr>
            <a:xfrm rot="-5400000">
              <a:off x="6096000" y="1447800"/>
              <a:ext cx="457200" cy="1828800"/>
              <a:chOff x="4038600" y="3352800"/>
              <a:chExt cx="457200" cy="1828800"/>
            </a:xfrm>
          </p:grpSpPr>
          <p:sp>
            <p:nvSpPr>
              <p:cNvPr id="451" name="Google Shape;451;p23"/>
              <p:cNvSpPr/>
              <p:nvPr/>
            </p:nvSpPr>
            <p:spPr>
              <a:xfrm>
                <a:off x="4038600" y="3352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52" name="Google Shape;452;p23"/>
              <p:cNvSpPr/>
              <p:nvPr/>
            </p:nvSpPr>
            <p:spPr>
              <a:xfrm>
                <a:off x="4038600" y="36576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53" name="Google Shape;453;p23"/>
              <p:cNvSpPr/>
              <p:nvPr/>
            </p:nvSpPr>
            <p:spPr>
              <a:xfrm>
                <a:off x="4038600" y="39624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54" name="Google Shape;454;p23"/>
              <p:cNvSpPr/>
              <p:nvPr/>
            </p:nvSpPr>
            <p:spPr>
              <a:xfrm>
                <a:off x="4038600" y="42672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55" name="Google Shape;455;p23"/>
              <p:cNvSpPr/>
              <p:nvPr/>
            </p:nvSpPr>
            <p:spPr>
              <a:xfrm>
                <a:off x="4038600" y="45720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56" name="Google Shape;456;p23"/>
              <p:cNvSpPr/>
              <p:nvPr/>
            </p:nvSpPr>
            <p:spPr>
              <a:xfrm>
                <a:off x="4038600" y="4876800"/>
                <a:ext cx="457200" cy="304800"/>
              </a:xfrm>
              <a:prstGeom prst="ellipse">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sp>
        <p:nvSpPr>
          <p:cNvPr id="457" name="Google Shape;457;p23"/>
          <p:cNvSpPr/>
          <p:nvPr/>
        </p:nvSpPr>
        <p:spPr>
          <a:xfrm>
            <a:off x="0" y="5410200"/>
            <a:ext cx="12192000" cy="1447800"/>
          </a:xfrm>
          <a:prstGeom prst="rect">
            <a:avLst/>
          </a:prstGeom>
          <a:solidFill>
            <a:srgbClr val="C00000"/>
          </a:solidFill>
          <a:ln w="139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nvGrpSpPr>
          <p:cNvPr id="458" name="Google Shape;458;p23"/>
          <p:cNvGrpSpPr/>
          <p:nvPr/>
        </p:nvGrpSpPr>
        <p:grpSpPr>
          <a:xfrm>
            <a:off x="1727200" y="2819400"/>
            <a:ext cx="8940800" cy="2514600"/>
            <a:chOff x="1295400" y="2819400"/>
            <a:chExt cx="6705600" cy="2514600"/>
          </a:xfrm>
        </p:grpSpPr>
        <p:sp>
          <p:nvSpPr>
            <p:cNvPr id="459" name="Google Shape;459;p23"/>
            <p:cNvSpPr/>
            <p:nvPr/>
          </p:nvSpPr>
          <p:spPr>
            <a:xfrm>
              <a:off x="2514600" y="4419600"/>
              <a:ext cx="6858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0" name="Google Shape;460;p23"/>
            <p:cNvSpPr/>
            <p:nvPr/>
          </p:nvSpPr>
          <p:spPr>
            <a:xfrm>
              <a:off x="2514600" y="4953000"/>
              <a:ext cx="762000" cy="3810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1" name="Google Shape;461;p23"/>
            <p:cNvSpPr/>
            <p:nvPr/>
          </p:nvSpPr>
          <p:spPr>
            <a:xfrm>
              <a:off x="2362200" y="3962400"/>
              <a:ext cx="6096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2" name="Google Shape;462;p23"/>
            <p:cNvSpPr/>
            <p:nvPr/>
          </p:nvSpPr>
          <p:spPr>
            <a:xfrm>
              <a:off x="2057400" y="3352800"/>
              <a:ext cx="838200" cy="3810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3" name="Google Shape;463;p23"/>
            <p:cNvSpPr/>
            <p:nvPr/>
          </p:nvSpPr>
          <p:spPr>
            <a:xfrm>
              <a:off x="1295400" y="2819400"/>
              <a:ext cx="5334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4" name="Google Shape;464;p23"/>
            <p:cNvSpPr/>
            <p:nvPr/>
          </p:nvSpPr>
          <p:spPr>
            <a:xfrm>
              <a:off x="6553200" y="4953000"/>
              <a:ext cx="838200" cy="3810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5" name="Google Shape;465;p23"/>
            <p:cNvSpPr/>
            <p:nvPr/>
          </p:nvSpPr>
          <p:spPr>
            <a:xfrm>
              <a:off x="6781800" y="4419600"/>
              <a:ext cx="685800" cy="3810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6" name="Google Shape;466;p23"/>
            <p:cNvSpPr/>
            <p:nvPr/>
          </p:nvSpPr>
          <p:spPr>
            <a:xfrm>
              <a:off x="6781800" y="3962400"/>
              <a:ext cx="6858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7" name="Google Shape;467;p23"/>
            <p:cNvSpPr/>
            <p:nvPr/>
          </p:nvSpPr>
          <p:spPr>
            <a:xfrm>
              <a:off x="7010400" y="3429000"/>
              <a:ext cx="6858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68" name="Google Shape;468;p23"/>
            <p:cNvSpPr/>
            <p:nvPr/>
          </p:nvSpPr>
          <p:spPr>
            <a:xfrm>
              <a:off x="7239000" y="28956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69" name="Google Shape;469;p23"/>
          <p:cNvGrpSpPr/>
          <p:nvPr/>
        </p:nvGrpSpPr>
        <p:grpSpPr>
          <a:xfrm>
            <a:off x="2641600" y="2743200"/>
            <a:ext cx="7010400" cy="2667000"/>
            <a:chOff x="1981200" y="2743200"/>
            <a:chExt cx="5257800" cy="2667000"/>
          </a:xfrm>
        </p:grpSpPr>
        <p:sp>
          <p:nvSpPr>
            <p:cNvPr id="470" name="Google Shape;470;p23"/>
            <p:cNvSpPr/>
            <p:nvPr/>
          </p:nvSpPr>
          <p:spPr>
            <a:xfrm>
              <a:off x="1981200" y="27432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1" name="Google Shape;471;p23"/>
            <p:cNvSpPr/>
            <p:nvPr/>
          </p:nvSpPr>
          <p:spPr>
            <a:xfrm>
              <a:off x="2895600" y="32766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2" name="Google Shape;472;p23"/>
            <p:cNvSpPr/>
            <p:nvPr/>
          </p:nvSpPr>
          <p:spPr>
            <a:xfrm>
              <a:off x="3048000" y="3810000"/>
              <a:ext cx="7620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3" name="Google Shape;473;p23"/>
            <p:cNvSpPr/>
            <p:nvPr/>
          </p:nvSpPr>
          <p:spPr>
            <a:xfrm>
              <a:off x="3276600" y="4343400"/>
              <a:ext cx="7620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4" name="Google Shape;474;p23"/>
            <p:cNvSpPr/>
            <p:nvPr/>
          </p:nvSpPr>
          <p:spPr>
            <a:xfrm>
              <a:off x="3352800" y="48768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5" name="Google Shape;475;p23"/>
            <p:cNvSpPr/>
            <p:nvPr/>
          </p:nvSpPr>
          <p:spPr>
            <a:xfrm>
              <a:off x="6400800" y="27432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6" name="Google Shape;476;p23"/>
            <p:cNvSpPr/>
            <p:nvPr/>
          </p:nvSpPr>
          <p:spPr>
            <a:xfrm>
              <a:off x="6096000" y="3276600"/>
              <a:ext cx="838200" cy="533400"/>
            </a:xfrm>
            <a:prstGeom prst="roundRect">
              <a:avLst>
                <a:gd name="adj" fmla="val 23524"/>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7" name="Google Shape;477;p23"/>
            <p:cNvSpPr/>
            <p:nvPr/>
          </p:nvSpPr>
          <p:spPr>
            <a:xfrm>
              <a:off x="5867400" y="3810000"/>
              <a:ext cx="9144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8" name="Google Shape;478;p23"/>
            <p:cNvSpPr/>
            <p:nvPr/>
          </p:nvSpPr>
          <p:spPr>
            <a:xfrm>
              <a:off x="5867400" y="4343400"/>
              <a:ext cx="9144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79" name="Google Shape;479;p23"/>
            <p:cNvSpPr/>
            <p:nvPr/>
          </p:nvSpPr>
          <p:spPr>
            <a:xfrm>
              <a:off x="5791200" y="48768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480" name="Google Shape;480;p23"/>
          <p:cNvGrpSpPr/>
          <p:nvPr/>
        </p:nvGrpSpPr>
        <p:grpSpPr>
          <a:xfrm>
            <a:off x="2743200" y="2819400"/>
            <a:ext cx="6908800" cy="2514600"/>
            <a:chOff x="2057400" y="2819400"/>
            <a:chExt cx="5181600" cy="2514600"/>
          </a:xfrm>
        </p:grpSpPr>
        <p:sp>
          <p:nvSpPr>
            <p:cNvPr id="481" name="Google Shape;481;p23"/>
            <p:cNvSpPr/>
            <p:nvPr/>
          </p:nvSpPr>
          <p:spPr>
            <a:xfrm>
              <a:off x="2057400" y="2819400"/>
              <a:ext cx="685800" cy="3810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2" name="Google Shape;482;p23"/>
            <p:cNvSpPr/>
            <p:nvPr/>
          </p:nvSpPr>
          <p:spPr>
            <a:xfrm>
              <a:off x="2971800" y="34290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3" name="Google Shape;483;p23"/>
            <p:cNvSpPr/>
            <p:nvPr/>
          </p:nvSpPr>
          <p:spPr>
            <a:xfrm>
              <a:off x="3048000" y="39624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4" name="Google Shape;484;p23"/>
            <p:cNvSpPr/>
            <p:nvPr/>
          </p:nvSpPr>
          <p:spPr>
            <a:xfrm>
              <a:off x="3276600" y="44958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5" name="Google Shape;485;p23"/>
            <p:cNvSpPr/>
            <p:nvPr/>
          </p:nvSpPr>
          <p:spPr>
            <a:xfrm>
              <a:off x="3352800" y="50292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6" name="Google Shape;486;p23"/>
            <p:cNvSpPr/>
            <p:nvPr/>
          </p:nvSpPr>
          <p:spPr>
            <a:xfrm>
              <a:off x="6477000" y="28956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7" name="Google Shape;487;p23"/>
            <p:cNvSpPr/>
            <p:nvPr/>
          </p:nvSpPr>
          <p:spPr>
            <a:xfrm>
              <a:off x="6172200" y="33528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8" name="Google Shape;488;p23"/>
            <p:cNvSpPr/>
            <p:nvPr/>
          </p:nvSpPr>
          <p:spPr>
            <a:xfrm>
              <a:off x="5943600" y="39624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89" name="Google Shape;489;p23"/>
            <p:cNvSpPr/>
            <p:nvPr/>
          </p:nvSpPr>
          <p:spPr>
            <a:xfrm>
              <a:off x="5943600" y="44196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0" name="Google Shape;490;p23"/>
            <p:cNvSpPr/>
            <p:nvPr/>
          </p:nvSpPr>
          <p:spPr>
            <a:xfrm>
              <a:off x="5791200" y="50292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sp>
        <p:nvSpPr>
          <p:cNvPr id="491" name="Google Shape;491;p23"/>
          <p:cNvSpPr/>
          <p:nvPr/>
        </p:nvSpPr>
        <p:spPr>
          <a:xfrm>
            <a:off x="10668000" y="27432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2" name="Google Shape;492;p23"/>
          <p:cNvSpPr/>
          <p:nvPr/>
        </p:nvSpPr>
        <p:spPr>
          <a:xfrm>
            <a:off x="10363200" y="32766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3" name="Google Shape;493;p23"/>
          <p:cNvSpPr/>
          <p:nvPr/>
        </p:nvSpPr>
        <p:spPr>
          <a:xfrm>
            <a:off x="1016000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4" name="Google Shape;494;p23"/>
          <p:cNvSpPr/>
          <p:nvPr/>
        </p:nvSpPr>
        <p:spPr>
          <a:xfrm>
            <a:off x="10058400" y="43434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5" name="Google Shape;495;p23"/>
          <p:cNvSpPr/>
          <p:nvPr/>
        </p:nvSpPr>
        <p:spPr>
          <a:xfrm>
            <a:off x="9956800" y="48768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6" name="Google Shape;496;p23"/>
          <p:cNvSpPr/>
          <p:nvPr/>
        </p:nvSpPr>
        <p:spPr>
          <a:xfrm>
            <a:off x="508000" y="27432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7" name="Google Shape;497;p23"/>
          <p:cNvSpPr/>
          <p:nvPr/>
        </p:nvSpPr>
        <p:spPr>
          <a:xfrm>
            <a:off x="1625600" y="32766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8" name="Google Shape;498;p23"/>
          <p:cNvSpPr/>
          <p:nvPr/>
        </p:nvSpPr>
        <p:spPr>
          <a:xfrm>
            <a:off x="0" y="3276600"/>
            <a:ext cx="6096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99" name="Google Shape;499;p23"/>
          <p:cNvSpPr/>
          <p:nvPr/>
        </p:nvSpPr>
        <p:spPr>
          <a:xfrm>
            <a:off x="203200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0" name="Google Shape;500;p23"/>
          <p:cNvSpPr/>
          <p:nvPr/>
        </p:nvSpPr>
        <p:spPr>
          <a:xfrm>
            <a:off x="1016000" y="38100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1" name="Google Shape;501;p23"/>
          <p:cNvSpPr/>
          <p:nvPr/>
        </p:nvSpPr>
        <p:spPr>
          <a:xfrm>
            <a:off x="2235200" y="43434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2" name="Google Shape;502;p23"/>
          <p:cNvSpPr/>
          <p:nvPr/>
        </p:nvSpPr>
        <p:spPr>
          <a:xfrm>
            <a:off x="1219200" y="43434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3" name="Google Shape;503;p23"/>
          <p:cNvSpPr/>
          <p:nvPr/>
        </p:nvSpPr>
        <p:spPr>
          <a:xfrm>
            <a:off x="2336800" y="48768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4" name="Google Shape;504;p23"/>
          <p:cNvSpPr/>
          <p:nvPr/>
        </p:nvSpPr>
        <p:spPr>
          <a:xfrm>
            <a:off x="304800" y="4876800"/>
            <a:ext cx="1016000" cy="533400"/>
          </a:xfrm>
          <a:prstGeom prst="roundRect">
            <a:avLst>
              <a:gd name="adj" fmla="val 16667"/>
            </a:avLst>
          </a:prstGeom>
          <a:solidFill>
            <a:srgbClr val="C3A99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nvGrpSpPr>
          <p:cNvPr id="505" name="Google Shape;505;p23"/>
          <p:cNvGrpSpPr/>
          <p:nvPr/>
        </p:nvGrpSpPr>
        <p:grpSpPr>
          <a:xfrm>
            <a:off x="3759200" y="2743200"/>
            <a:ext cx="4775200" cy="2667000"/>
            <a:chOff x="2819400" y="2743200"/>
            <a:chExt cx="3581400" cy="2667000"/>
          </a:xfrm>
        </p:grpSpPr>
        <p:sp>
          <p:nvSpPr>
            <p:cNvPr id="506" name="Google Shape;506;p23"/>
            <p:cNvSpPr/>
            <p:nvPr/>
          </p:nvSpPr>
          <p:spPr>
            <a:xfrm>
              <a:off x="2819400" y="27432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7" name="Google Shape;507;p23"/>
            <p:cNvSpPr/>
            <p:nvPr/>
          </p:nvSpPr>
          <p:spPr>
            <a:xfrm>
              <a:off x="3733800" y="3276600"/>
              <a:ext cx="7620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8" name="Google Shape;508;p23"/>
            <p:cNvSpPr/>
            <p:nvPr/>
          </p:nvSpPr>
          <p:spPr>
            <a:xfrm>
              <a:off x="3810000" y="3810000"/>
              <a:ext cx="9906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09" name="Google Shape;509;p23"/>
            <p:cNvSpPr/>
            <p:nvPr/>
          </p:nvSpPr>
          <p:spPr>
            <a:xfrm>
              <a:off x="4038600" y="4343400"/>
              <a:ext cx="9144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0" name="Google Shape;510;p23"/>
            <p:cNvSpPr/>
            <p:nvPr/>
          </p:nvSpPr>
          <p:spPr>
            <a:xfrm>
              <a:off x="4191000" y="48768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1" name="Google Shape;511;p23"/>
            <p:cNvSpPr/>
            <p:nvPr/>
          </p:nvSpPr>
          <p:spPr>
            <a:xfrm>
              <a:off x="5029200" y="4876800"/>
              <a:ext cx="7620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2" name="Google Shape;512;p23"/>
            <p:cNvSpPr/>
            <p:nvPr/>
          </p:nvSpPr>
          <p:spPr>
            <a:xfrm>
              <a:off x="4953000" y="4343400"/>
              <a:ext cx="9144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3" name="Google Shape;513;p23"/>
            <p:cNvSpPr/>
            <p:nvPr/>
          </p:nvSpPr>
          <p:spPr>
            <a:xfrm>
              <a:off x="4800600" y="3810000"/>
              <a:ext cx="10668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4" name="Google Shape;514;p23"/>
            <p:cNvSpPr/>
            <p:nvPr/>
          </p:nvSpPr>
          <p:spPr>
            <a:xfrm>
              <a:off x="5257800" y="32766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5" name="Google Shape;515;p23"/>
            <p:cNvSpPr/>
            <p:nvPr/>
          </p:nvSpPr>
          <p:spPr>
            <a:xfrm>
              <a:off x="5562600" y="2743200"/>
              <a:ext cx="8382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516" name="Google Shape;516;p23"/>
          <p:cNvGrpSpPr/>
          <p:nvPr/>
        </p:nvGrpSpPr>
        <p:grpSpPr>
          <a:xfrm>
            <a:off x="3860800" y="2819400"/>
            <a:ext cx="4572000" cy="914400"/>
            <a:chOff x="2895600" y="2819400"/>
            <a:chExt cx="3429000" cy="914400"/>
          </a:xfrm>
        </p:grpSpPr>
        <p:sp>
          <p:nvSpPr>
            <p:cNvPr id="517" name="Google Shape;517;p23"/>
            <p:cNvSpPr/>
            <p:nvPr/>
          </p:nvSpPr>
          <p:spPr>
            <a:xfrm>
              <a:off x="2895600" y="28956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8" name="Google Shape;518;p23"/>
            <p:cNvSpPr/>
            <p:nvPr/>
          </p:nvSpPr>
          <p:spPr>
            <a:xfrm>
              <a:off x="3733800" y="34290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19" name="Google Shape;519;p23"/>
            <p:cNvSpPr/>
            <p:nvPr/>
          </p:nvSpPr>
          <p:spPr>
            <a:xfrm>
              <a:off x="5562600" y="28194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20" name="Google Shape;520;p23"/>
            <p:cNvSpPr/>
            <p:nvPr/>
          </p:nvSpPr>
          <p:spPr>
            <a:xfrm>
              <a:off x="5334000" y="3429000"/>
              <a:ext cx="762000" cy="304800"/>
            </a:xfrm>
            <a:prstGeom prst="irregularSeal1">
              <a:avLst/>
            </a:prstGeom>
            <a:solidFill>
              <a:srgbClr val="FFFF00"/>
            </a:solidFill>
            <a:ln w="139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521" name="Google Shape;521;p23"/>
          <p:cNvGrpSpPr/>
          <p:nvPr/>
        </p:nvGrpSpPr>
        <p:grpSpPr>
          <a:xfrm>
            <a:off x="4876800" y="2743200"/>
            <a:ext cx="2540000" cy="1066800"/>
            <a:chOff x="3657600" y="2743200"/>
            <a:chExt cx="1905000" cy="1066800"/>
          </a:xfrm>
        </p:grpSpPr>
        <p:sp>
          <p:nvSpPr>
            <p:cNvPr id="522" name="Google Shape;522;p23"/>
            <p:cNvSpPr/>
            <p:nvPr/>
          </p:nvSpPr>
          <p:spPr>
            <a:xfrm>
              <a:off x="4495800" y="3276600"/>
              <a:ext cx="7620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23" name="Google Shape;523;p23"/>
            <p:cNvSpPr/>
            <p:nvPr/>
          </p:nvSpPr>
          <p:spPr>
            <a:xfrm>
              <a:off x="4572000" y="2743200"/>
              <a:ext cx="9906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24" name="Google Shape;524;p23"/>
            <p:cNvSpPr/>
            <p:nvPr/>
          </p:nvSpPr>
          <p:spPr>
            <a:xfrm>
              <a:off x="3657600" y="2743200"/>
              <a:ext cx="914400" cy="533400"/>
            </a:xfrm>
            <a:prstGeom prst="roundRect">
              <a:avLst>
                <a:gd name="adj" fmla="val 16667"/>
              </a:avLst>
            </a:prstGeom>
            <a:solidFill>
              <a:srgbClr val="D7C5BF"/>
            </a:solidFill>
            <a:ln w="13950" cap="flat" cmpd="sng">
              <a:solidFill>
                <a:srgbClr val="5151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grpSp>
        <p:nvGrpSpPr>
          <p:cNvPr id="525" name="Google Shape;525;p23"/>
          <p:cNvGrpSpPr/>
          <p:nvPr/>
        </p:nvGrpSpPr>
        <p:grpSpPr>
          <a:xfrm>
            <a:off x="4470400" y="1371600"/>
            <a:ext cx="6096000" cy="685800"/>
            <a:chOff x="3352800" y="1371600"/>
            <a:chExt cx="4572000" cy="685800"/>
          </a:xfrm>
        </p:grpSpPr>
        <p:sp>
          <p:nvSpPr>
            <p:cNvPr id="526" name="Google Shape;526;p23"/>
            <p:cNvSpPr txBox="1"/>
            <p:nvPr/>
          </p:nvSpPr>
          <p:spPr>
            <a:xfrm>
              <a:off x="5105400" y="1371600"/>
              <a:ext cx="2819400" cy="4770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rgbClr val="FF0000"/>
                  </a:solidFill>
                  <a:latin typeface="Century Schoolbook"/>
                  <a:ea typeface="Century Schoolbook"/>
                  <a:cs typeface="Century Schoolbook"/>
                  <a:sym typeface="Century Schoolbook"/>
                </a:rPr>
                <a:t>SCAB (dried blood)</a:t>
              </a:r>
              <a:endParaRPr sz="2500">
                <a:solidFill>
                  <a:srgbClr val="FF0000"/>
                </a:solidFill>
                <a:latin typeface="Century Schoolbook"/>
                <a:ea typeface="Century Schoolbook"/>
                <a:cs typeface="Century Schoolbook"/>
                <a:sym typeface="Century Schoolbook"/>
              </a:endParaRPr>
            </a:p>
          </p:txBody>
        </p:sp>
        <p:sp>
          <p:nvSpPr>
            <p:cNvPr id="527" name="Google Shape;527;p23"/>
            <p:cNvSpPr/>
            <p:nvPr/>
          </p:nvSpPr>
          <p:spPr>
            <a:xfrm rot="10800000">
              <a:off x="3352800" y="1524000"/>
              <a:ext cx="1828800" cy="533400"/>
            </a:xfrm>
            <a:prstGeom prst="bentUpArrow">
              <a:avLst>
                <a:gd name="adj1" fmla="val 25000"/>
                <a:gd name="adj2" fmla="val 25000"/>
                <a:gd name="adj3" fmla="val 25000"/>
              </a:avLst>
            </a:prstGeom>
            <a:solidFill>
              <a:srgbClr val="FF0000"/>
            </a:solidFill>
            <a:ln w="139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sp>
        <p:nvSpPr>
          <p:cNvPr id="528" name="Google Shape;528;p23"/>
          <p:cNvSpPr/>
          <p:nvPr/>
        </p:nvSpPr>
        <p:spPr>
          <a:xfrm>
            <a:off x="508001" y="5562600"/>
            <a:ext cx="1132558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solidFill>
                  <a:schemeClr val="accent2"/>
                </a:solidFill>
                <a:latin typeface="Century Schoolbook"/>
                <a:ea typeface="Century Schoolbook"/>
                <a:cs typeface="Century Schoolbook"/>
                <a:sym typeface="Century Schoolbook"/>
              </a:rPr>
              <a:t>UNDERLYING BLOOD VESSEL</a:t>
            </a:r>
            <a:endParaRPr sz="4800" b="1" cap="none">
              <a:solidFill>
                <a:schemeClr val="accent2"/>
              </a:solidFill>
              <a:latin typeface="Century Schoolbook"/>
              <a:ea typeface="Century Schoolbook"/>
              <a:cs typeface="Century Schoolbook"/>
              <a:sym typeface="Century Schoolbook"/>
            </a:endParaRPr>
          </a:p>
        </p:txBody>
      </p:sp>
      <p:sp>
        <p:nvSpPr>
          <p:cNvPr id="529" name="Google Shape;529;p23"/>
          <p:cNvSpPr/>
          <p:nvPr/>
        </p:nvSpPr>
        <p:spPr>
          <a:xfrm>
            <a:off x="4165600" y="3200400"/>
            <a:ext cx="2438400" cy="152400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530" name="Google Shape;530;p23"/>
          <p:cNvSpPr/>
          <p:nvPr/>
        </p:nvSpPr>
        <p:spPr>
          <a:xfrm>
            <a:off x="6604000" y="3200400"/>
            <a:ext cx="2336800" cy="1524000"/>
          </a:xfrm>
          <a:prstGeom prst="lef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grpSp>
        <p:nvGrpSpPr>
          <p:cNvPr id="531" name="Google Shape;531;p23"/>
          <p:cNvGrpSpPr/>
          <p:nvPr/>
        </p:nvGrpSpPr>
        <p:grpSpPr>
          <a:xfrm>
            <a:off x="2438400" y="1295400"/>
            <a:ext cx="7924800" cy="2418654"/>
            <a:chOff x="1676400" y="2895600"/>
            <a:chExt cx="5943600" cy="2418654"/>
          </a:xfrm>
        </p:grpSpPr>
        <p:sp>
          <p:nvSpPr>
            <p:cNvPr id="532" name="Google Shape;532;p23"/>
            <p:cNvSpPr txBox="1"/>
            <p:nvPr/>
          </p:nvSpPr>
          <p:spPr>
            <a:xfrm>
              <a:off x="2895600" y="2895600"/>
              <a:ext cx="3733800"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a:solidFill>
                    <a:srgbClr val="00B0F0"/>
                  </a:solidFill>
                  <a:latin typeface="Century Schoolbook"/>
                  <a:ea typeface="Century Schoolbook"/>
                  <a:cs typeface="Century Schoolbook"/>
                  <a:sym typeface="Century Schoolbook"/>
                </a:rPr>
                <a:t>UNWOUNDED SKIN CELLS </a:t>
              </a:r>
              <a:endParaRPr sz="2500">
                <a:solidFill>
                  <a:srgbClr val="00B0F0"/>
                </a:solidFill>
                <a:latin typeface="Century Schoolbook"/>
                <a:ea typeface="Century Schoolbook"/>
                <a:cs typeface="Century Schoolbook"/>
                <a:sym typeface="Century Schoolbook"/>
              </a:endParaRPr>
            </a:p>
          </p:txBody>
        </p:sp>
        <p:cxnSp>
          <p:nvCxnSpPr>
            <p:cNvPr id="533" name="Google Shape;533;p23"/>
            <p:cNvCxnSpPr>
              <a:stCxn id="532" idx="2"/>
              <a:endCxn id="492" idx="1"/>
            </p:cNvCxnSpPr>
            <p:nvPr/>
          </p:nvCxnSpPr>
          <p:spPr>
            <a:xfrm>
              <a:off x="4762500" y="3372654"/>
              <a:ext cx="2857500" cy="1770900"/>
            </a:xfrm>
            <a:prstGeom prst="straightConnector1">
              <a:avLst/>
            </a:prstGeom>
            <a:noFill/>
            <a:ln w="38100" cap="flat" cmpd="sng">
              <a:solidFill>
                <a:srgbClr val="00B0F0"/>
              </a:solidFill>
              <a:prstDash val="solid"/>
              <a:round/>
              <a:headEnd type="none" w="sm" len="sm"/>
              <a:tailEnd type="stealth" w="med" len="med"/>
            </a:ln>
          </p:spPr>
        </p:cxnSp>
        <p:cxnSp>
          <p:nvCxnSpPr>
            <p:cNvPr id="534" name="Google Shape;534;p23"/>
            <p:cNvCxnSpPr>
              <a:stCxn id="532" idx="2"/>
            </p:cNvCxnSpPr>
            <p:nvPr/>
          </p:nvCxnSpPr>
          <p:spPr>
            <a:xfrm flipH="1">
              <a:off x="1676400" y="3372654"/>
              <a:ext cx="3086100" cy="1941600"/>
            </a:xfrm>
            <a:prstGeom prst="straightConnector1">
              <a:avLst/>
            </a:prstGeom>
            <a:noFill/>
            <a:ln w="38100" cap="flat" cmpd="sng">
              <a:solidFill>
                <a:srgbClr val="00B0F0"/>
              </a:solidFill>
              <a:prstDash val="solid"/>
              <a:round/>
              <a:headEnd type="none" w="sm" len="sm"/>
              <a:tailEnd type="stealth" w="med" len="med"/>
            </a:ln>
          </p:spPr>
        </p:cxnSp>
      </p:grpSp>
      <p:grpSp>
        <p:nvGrpSpPr>
          <p:cNvPr id="535" name="Google Shape;535;p23"/>
          <p:cNvGrpSpPr/>
          <p:nvPr/>
        </p:nvGrpSpPr>
        <p:grpSpPr>
          <a:xfrm>
            <a:off x="3759200" y="1066800"/>
            <a:ext cx="5994400" cy="2057400"/>
            <a:chOff x="2743200" y="1447800"/>
            <a:chExt cx="4267200" cy="1905000"/>
          </a:xfrm>
        </p:grpSpPr>
        <p:sp>
          <p:nvSpPr>
            <p:cNvPr id="536" name="Google Shape;536;p23"/>
            <p:cNvSpPr/>
            <p:nvPr/>
          </p:nvSpPr>
          <p:spPr>
            <a:xfrm rot="-5400000">
              <a:off x="3810000" y="1143000"/>
              <a:ext cx="1524000" cy="2895600"/>
            </a:xfrm>
            <a:prstGeom prst="rightBrace">
              <a:avLst>
                <a:gd name="adj1" fmla="val 8333"/>
                <a:gd name="adj2" fmla="val 50000"/>
              </a:avLst>
            </a:prstGeom>
            <a:noFill/>
            <a:ln w="38100" cap="flat" cmpd="sng">
              <a:solidFill>
                <a:srgbClr val="745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
          <p:nvSpPr>
            <p:cNvPr id="537" name="Google Shape;537;p23"/>
            <p:cNvSpPr txBox="1"/>
            <p:nvPr/>
          </p:nvSpPr>
          <p:spPr>
            <a:xfrm>
              <a:off x="2743200" y="1447800"/>
              <a:ext cx="4267200" cy="7979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a:solidFill>
                    <a:srgbClr val="745649"/>
                  </a:solidFill>
                  <a:latin typeface="Century Schoolbook"/>
                  <a:ea typeface="Century Schoolbook"/>
                  <a:cs typeface="Century Schoolbook"/>
                  <a:sym typeface="Century Schoolbook"/>
                </a:rPr>
                <a:t>BLOOD (BLOOD CELLS)</a:t>
              </a:r>
              <a:endParaRPr/>
            </a:p>
            <a:p>
              <a:pPr marL="0" marR="0" lvl="0" indent="0" algn="ctr" rtl="0">
                <a:spcBef>
                  <a:spcPts val="0"/>
                </a:spcBef>
                <a:spcAft>
                  <a:spcPts val="0"/>
                </a:spcAft>
                <a:buNone/>
              </a:pPr>
              <a:endParaRPr sz="2500">
                <a:solidFill>
                  <a:schemeClr val="dk1"/>
                </a:solidFill>
                <a:latin typeface="Century Schoolbook"/>
                <a:ea typeface="Century Schoolbook"/>
                <a:cs typeface="Century Schoolbook"/>
                <a:sym typeface="Century Schoolbook"/>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1822"/>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31"/>
                                        </p:tgtEl>
                                      </p:cBhvr>
                                    </p:animEffect>
                                    <p:set>
                                      <p:cBhvr>
                                        <p:cTn id="12" dur="1" fill="hold">
                                          <p:stCondLst>
                                            <p:cond delay="500"/>
                                          </p:stCondLst>
                                        </p:cTn>
                                        <p:tgtEl>
                                          <p:spTgt spid="5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gtEl>
                                        <p:attrNameLst>
                                          <p:attrName>style.visibility</p:attrName>
                                        </p:attrNameLst>
                                      </p:cBhvr>
                                      <p:to>
                                        <p:strVal val="visible"/>
                                      </p:to>
                                    </p:set>
                                    <p:animEffect transition="in" filter="fade">
                                      <p:cBhvr>
                                        <p:cTn id="17" dur="1822"/>
                                        <p:tgtEl>
                                          <p:spTgt spid="5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535"/>
                                        </p:tgtEl>
                                        <p:attrNameLst>
                                          <p:attrName>ppt_x</p:attrName>
                                        </p:attrNameLst>
                                      </p:cBhvr>
                                      <p:tavLst>
                                        <p:tav tm="0">
                                          <p:val>
                                            <p:strVal val="#ppt_x"/>
                                          </p:val>
                                        </p:tav>
                                        <p:tav tm="100000">
                                          <p:val>
                                            <p:strVal val="#ppt_x-1"/>
                                          </p:val>
                                        </p:tav>
                                      </p:tavLst>
                                    </p:anim>
                                    <p:set>
                                      <p:cBhvr>
                                        <p:cTn id="22" dur="1" fill="hold">
                                          <p:stCondLst>
                                            <p:cond delay="500"/>
                                          </p:stCondLst>
                                        </p:cTn>
                                        <p:tgtEl>
                                          <p:spTgt spid="5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30"/>
                                        </p:tgtEl>
                                        <p:attrNameLst>
                                          <p:attrName>style.visibility</p:attrName>
                                        </p:attrNameLst>
                                      </p:cBhvr>
                                      <p:to>
                                        <p:strVal val="visible"/>
                                      </p:to>
                                    </p:set>
                                    <p:anim calcmode="lin" valueType="num">
                                      <p:cBhvr additive="base">
                                        <p:cTn id="27" dur="500"/>
                                        <p:tgtEl>
                                          <p:spTgt spid="530"/>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529"/>
                                        </p:tgtEl>
                                        <p:attrNameLst>
                                          <p:attrName>style.visibility</p:attrName>
                                        </p:attrNameLst>
                                      </p:cBhvr>
                                      <p:to>
                                        <p:strVal val="visible"/>
                                      </p:to>
                                    </p:set>
                                    <p:anim calcmode="lin" valueType="num">
                                      <p:cBhvr additive="base">
                                        <p:cTn id="30" dur="500"/>
                                        <p:tgtEl>
                                          <p:spTgt spid="529"/>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000"/>
                                        <p:tgtEl>
                                          <p:spTgt spid="530"/>
                                        </p:tgtEl>
                                      </p:cBhvr>
                                    </p:animEffect>
                                    <p:set>
                                      <p:cBhvr>
                                        <p:cTn id="35" dur="1" fill="hold">
                                          <p:stCondLst>
                                            <p:cond delay="2000"/>
                                          </p:stCondLst>
                                        </p:cTn>
                                        <p:tgtEl>
                                          <p:spTgt spid="53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529"/>
                                        </p:tgtEl>
                                      </p:cBhvr>
                                    </p:animEffect>
                                    <p:set>
                                      <p:cBhvr>
                                        <p:cTn id="38" dur="1" fill="hold">
                                          <p:stCondLst>
                                            <p:cond delay="2000"/>
                                          </p:stCondLst>
                                        </p:cTn>
                                        <p:tgtEl>
                                          <p:spTgt spid="5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8"/>
                                        </p:tgtEl>
                                        <p:attrNameLst>
                                          <p:attrName>style.visibility</p:attrName>
                                        </p:attrNameLst>
                                      </p:cBhvr>
                                      <p:to>
                                        <p:strVal val="visible"/>
                                      </p:to>
                                    </p:set>
                                    <p:animEffect transition="in" filter="fade">
                                      <p:cBhvr>
                                        <p:cTn id="43" dur="2000"/>
                                        <p:tgtEl>
                                          <p:spTgt spid="45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9"/>
                                        </p:tgtEl>
                                        <p:attrNameLst>
                                          <p:attrName>style.visibility</p:attrName>
                                        </p:attrNameLst>
                                      </p:cBhvr>
                                      <p:to>
                                        <p:strVal val="visible"/>
                                      </p:to>
                                    </p:set>
                                    <p:animEffect transition="in" filter="fade">
                                      <p:cBhvr>
                                        <p:cTn id="48" dur="2000"/>
                                        <p:tgtEl>
                                          <p:spTgt spid="469"/>
                                        </p:tgtEl>
                                      </p:cBhvr>
                                    </p:animEffect>
                                  </p:childTnLst>
                                </p:cTn>
                              </p:par>
                              <p:par>
                                <p:cTn id="49" presetID="10" presetClass="exit" presetSubtype="0" fill="hold" nodeType="withEffect">
                                  <p:stCondLst>
                                    <p:cond delay="0"/>
                                  </p:stCondLst>
                                  <p:childTnLst>
                                    <p:animEffect transition="out" filter="fade">
                                      <p:cBhvr>
                                        <p:cTn id="50" dur="2000"/>
                                        <p:tgtEl>
                                          <p:spTgt spid="458"/>
                                        </p:tgtEl>
                                      </p:cBhvr>
                                    </p:animEffect>
                                    <p:set>
                                      <p:cBhvr>
                                        <p:cTn id="51" dur="1" fill="hold">
                                          <p:stCondLst>
                                            <p:cond delay="2000"/>
                                          </p:stCondLst>
                                        </p:cTn>
                                        <p:tgtEl>
                                          <p:spTgt spid="45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0"/>
                                        </p:tgtEl>
                                        <p:attrNameLst>
                                          <p:attrName>style.visibility</p:attrName>
                                        </p:attrNameLst>
                                      </p:cBhvr>
                                      <p:to>
                                        <p:strVal val="visible"/>
                                      </p:to>
                                    </p:set>
                                    <p:animEffect transition="in" filter="fade">
                                      <p:cBhvr>
                                        <p:cTn id="56" dur="2000"/>
                                        <p:tgtEl>
                                          <p:spTgt spid="48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05"/>
                                        </p:tgtEl>
                                        <p:attrNameLst>
                                          <p:attrName>style.visibility</p:attrName>
                                        </p:attrNameLst>
                                      </p:cBhvr>
                                      <p:to>
                                        <p:strVal val="visible"/>
                                      </p:to>
                                    </p:set>
                                    <p:animEffect transition="in" filter="fade">
                                      <p:cBhvr>
                                        <p:cTn id="61" dur="2000"/>
                                        <p:tgtEl>
                                          <p:spTgt spid="505"/>
                                        </p:tgtEl>
                                      </p:cBhvr>
                                    </p:animEffect>
                                  </p:childTnLst>
                                </p:cTn>
                              </p:par>
                              <p:par>
                                <p:cTn id="62" presetID="10" presetClass="exit" presetSubtype="0" fill="hold" nodeType="withEffect">
                                  <p:stCondLst>
                                    <p:cond delay="0"/>
                                  </p:stCondLst>
                                  <p:childTnLst>
                                    <p:animEffect transition="out" filter="fade">
                                      <p:cBhvr>
                                        <p:cTn id="63" dur="2000"/>
                                        <p:tgtEl>
                                          <p:spTgt spid="480"/>
                                        </p:tgtEl>
                                      </p:cBhvr>
                                    </p:animEffect>
                                    <p:set>
                                      <p:cBhvr>
                                        <p:cTn id="64" dur="1" fill="hold">
                                          <p:stCondLst>
                                            <p:cond delay="2000"/>
                                          </p:stCondLst>
                                        </p:cTn>
                                        <p:tgtEl>
                                          <p:spTgt spid="48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16"/>
                                        </p:tgtEl>
                                        <p:attrNameLst>
                                          <p:attrName>style.visibility</p:attrName>
                                        </p:attrNameLst>
                                      </p:cBhvr>
                                      <p:to>
                                        <p:strVal val="visible"/>
                                      </p:to>
                                    </p:set>
                                    <p:animEffect transition="in" filter="fade">
                                      <p:cBhvr>
                                        <p:cTn id="69" dur="2000"/>
                                        <p:tgtEl>
                                          <p:spTgt spid="5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21"/>
                                        </p:tgtEl>
                                        <p:attrNameLst>
                                          <p:attrName>style.visibility</p:attrName>
                                        </p:attrNameLst>
                                      </p:cBhvr>
                                      <p:to>
                                        <p:strVal val="visible"/>
                                      </p:to>
                                    </p:set>
                                    <p:animEffect transition="in" filter="fade">
                                      <p:cBhvr>
                                        <p:cTn id="74" dur="2000"/>
                                        <p:tgtEl>
                                          <p:spTgt spid="521"/>
                                        </p:tgtEl>
                                      </p:cBhvr>
                                    </p:animEffect>
                                  </p:childTnLst>
                                </p:cTn>
                              </p:par>
                              <p:par>
                                <p:cTn id="75" presetID="10" presetClass="exit" presetSubtype="0" fill="hold" nodeType="withEffect">
                                  <p:stCondLst>
                                    <p:cond delay="0"/>
                                  </p:stCondLst>
                                  <p:childTnLst>
                                    <p:animEffect transition="out" filter="fade">
                                      <p:cBhvr>
                                        <p:cTn id="76" dur="2000"/>
                                        <p:tgtEl>
                                          <p:spTgt spid="516"/>
                                        </p:tgtEl>
                                      </p:cBhvr>
                                    </p:animEffect>
                                    <p:set>
                                      <p:cBhvr>
                                        <p:cTn id="77" dur="1" fill="hold">
                                          <p:stCondLst>
                                            <p:cond delay="2000"/>
                                          </p:stCondLst>
                                        </p:cTn>
                                        <p:tgtEl>
                                          <p:spTgt spid="5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25"/>
                                        </p:tgtEl>
                                        <p:attrNameLst>
                                          <p:attrName>style.visibility</p:attrName>
                                        </p:attrNameLst>
                                      </p:cBhvr>
                                      <p:to>
                                        <p:strVal val="visible"/>
                                      </p:to>
                                    </p:set>
                                    <p:animEffect transition="in" filter="fade">
                                      <p:cBhvr>
                                        <p:cTn id="82" dur="1822"/>
                                        <p:tgtEl>
                                          <p:spTgt spid="525"/>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xit" presetSubtype="8" fill="hold" nodeType="clickEffect">
                                  <p:stCondLst>
                                    <p:cond delay="0"/>
                                  </p:stCondLst>
                                  <p:childTnLst>
                                    <p:anim calcmode="lin" valueType="num">
                                      <p:cBhvr additive="base">
                                        <p:cTn id="86" dur="500"/>
                                        <p:tgtEl>
                                          <p:spTgt spid="400"/>
                                        </p:tgtEl>
                                        <p:attrNameLst>
                                          <p:attrName>ppt_x</p:attrName>
                                        </p:attrNameLst>
                                      </p:cBhvr>
                                      <p:tavLst>
                                        <p:tav tm="0">
                                          <p:val>
                                            <p:strVal val="#ppt_x"/>
                                          </p:val>
                                        </p:tav>
                                        <p:tav tm="100000">
                                          <p:val>
                                            <p:strVal val="#ppt_x-1"/>
                                          </p:val>
                                        </p:tav>
                                      </p:tavLst>
                                    </p:anim>
                                    <p:set>
                                      <p:cBhvr>
                                        <p:cTn id="87" dur="1" fill="hold">
                                          <p:stCondLst>
                                            <p:cond delay="500"/>
                                          </p:stCondLst>
                                        </p:cTn>
                                        <p:tgtEl>
                                          <p:spTgt spid="400"/>
                                        </p:tgtEl>
                                        <p:attrNameLst>
                                          <p:attrName>style.visibility</p:attrName>
                                        </p:attrNameLst>
                                      </p:cBhvr>
                                      <p:to>
                                        <p:strVal val="hidden"/>
                                      </p:to>
                                    </p:set>
                                  </p:childTnLst>
                                </p:cTn>
                              </p:par>
                              <p:par>
                                <p:cTn id="88" presetID="2" presetClass="exit" presetSubtype="8" fill="hold" nodeType="withEffect">
                                  <p:stCondLst>
                                    <p:cond delay="0"/>
                                  </p:stCondLst>
                                  <p:childTnLst>
                                    <p:anim calcmode="lin" valueType="num">
                                      <p:cBhvr additive="base">
                                        <p:cTn id="89" dur="500"/>
                                        <p:tgtEl>
                                          <p:spTgt spid="525"/>
                                        </p:tgtEl>
                                        <p:attrNameLst>
                                          <p:attrName>ppt_x</p:attrName>
                                        </p:attrNameLst>
                                      </p:cBhvr>
                                      <p:tavLst>
                                        <p:tav tm="0">
                                          <p:val>
                                            <p:strVal val="#ppt_x"/>
                                          </p:val>
                                        </p:tav>
                                        <p:tav tm="100000">
                                          <p:val>
                                            <p:strVal val="#ppt_x-1"/>
                                          </p:val>
                                        </p:tav>
                                      </p:tavLst>
                                    </p:anim>
                                    <p:set>
                                      <p:cBhvr>
                                        <p:cTn id="90" dur="1" fill="hold">
                                          <p:stCondLst>
                                            <p:cond delay="500"/>
                                          </p:stCondLst>
                                        </p:cTn>
                                        <p:tgtEl>
                                          <p:spTgt spid="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7323</TotalTime>
  <Words>1036</Words>
  <Application>Microsoft Office PowerPoint</Application>
  <PresentationFormat>Widescreen</PresentationFormat>
  <Paragraphs>153</Paragraphs>
  <Slides>28</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Century Schoolbook</vt:lpstr>
      <vt:lpstr>Wingdings</vt:lpstr>
      <vt:lpstr>Calibri</vt:lpstr>
      <vt:lpstr>Noto Sans Symbols</vt:lpstr>
      <vt:lpstr>Nunito</vt:lpstr>
      <vt:lpstr>Arial</vt:lpstr>
      <vt:lpstr>View</vt:lpstr>
      <vt:lpstr>View</vt:lpstr>
      <vt:lpstr>Cell Size  &amp;  Cell Division</vt:lpstr>
      <vt:lpstr>Cell Size: Limiting Factors</vt:lpstr>
      <vt:lpstr>Cell Size: Limiting Factors</vt:lpstr>
      <vt:lpstr>Cell Size: Limiting Factors</vt:lpstr>
      <vt:lpstr>PowerPoint Presentation</vt:lpstr>
      <vt:lpstr>Cell Size  &amp;  Cell Division</vt:lpstr>
      <vt:lpstr>PowerPoint Presentation</vt:lpstr>
      <vt:lpstr>Why Do Cells Divide?</vt:lpstr>
      <vt:lpstr>Wound Site Cross-Section</vt:lpstr>
      <vt:lpstr>The Cell Cycle   </vt:lpstr>
      <vt:lpstr>Interphase</vt:lpstr>
      <vt:lpstr>Mitosis</vt:lpstr>
      <vt:lpstr>Prophase</vt:lpstr>
      <vt:lpstr>Chromosomes &amp; Chromatin</vt:lpstr>
      <vt:lpstr>Chromosomes</vt:lpstr>
      <vt:lpstr>Metaphase</vt:lpstr>
      <vt:lpstr>Anaphase</vt:lpstr>
      <vt:lpstr>Telophase</vt:lpstr>
      <vt:lpstr>Finally… Cytokinesis!</vt:lpstr>
      <vt:lpstr>Where doesn’t mitosis happen?</vt:lpstr>
      <vt:lpstr>Mitosis Draw and Describe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Size  &amp;  Cell Division</dc:title>
  <cp:lastModifiedBy>Kelley Breeze</cp:lastModifiedBy>
  <cp:revision>15</cp:revision>
  <dcterms:modified xsi:type="dcterms:W3CDTF">2019-11-20T15:22:55Z</dcterms:modified>
</cp:coreProperties>
</file>