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7" r:id="rId9"/>
    <p:sldId id="263" r:id="rId10"/>
    <p:sldId id="270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clrMru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87" autoAdjust="0"/>
  </p:normalViewPr>
  <p:slideViewPr>
    <p:cSldViewPr>
      <p:cViewPr varScale="1">
        <p:scale>
          <a:sx n="43" d="100"/>
          <a:sy n="43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9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8BF5-C480-7F40-B9EE-CDC48EB6F482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742C4-96D9-5041-9FCB-108C5F5D3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99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8674-8CA0-2445-8EEC-010407493DF4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23CBA-1748-FE47-9A74-F26FA112D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 neutron</a:t>
            </a:r>
            <a:r>
              <a:rPr lang="en-US" baseline="0" dirty="0" smtClean="0"/>
              <a:t> walks into a bar and orders a drink.  Upon being asked the price, the bartender responded, “For you? No charge”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23CBA-1748-FE47-9A74-F26FA112D4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77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hydrogen atoms walk into a bar.</a:t>
            </a:r>
          </a:p>
          <a:p>
            <a:r>
              <a:rPr lang="en-US" dirty="0" smtClean="0"/>
              <a:t>One</a:t>
            </a:r>
            <a:r>
              <a:rPr lang="en-US" baseline="0" dirty="0" smtClean="0"/>
              <a:t> says, “I think I’ve lost an electron.”</a:t>
            </a:r>
          </a:p>
          <a:p>
            <a:r>
              <a:rPr lang="en-US" baseline="0" dirty="0" smtClean="0"/>
              <a:t>The other says, “Are you sure?”</a:t>
            </a:r>
          </a:p>
          <a:p>
            <a:r>
              <a:rPr lang="en-US" baseline="0" dirty="0" smtClean="0"/>
              <a:t>The first replies, “Yes, I’m positive”.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23CBA-1748-FE47-9A74-F26FA112D4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088CEE6E-43CC-49B8-A220-71063566FBD3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194FF7C-2C6C-4D26-9D06-DC79AD23E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45742-26B1-4588-A372-E2B1DDBD8C07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E0BA-0CE8-484C-B3BE-60AF0D3B2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28151-61EF-4096-ACFA-ACDE248368FF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3840-0EF3-49B8-B51B-EB5CCBDA8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8717-B565-4F01-A961-35E08B1E2B54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2A65F-46E1-401F-B84B-1797BE2A1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A495-16CE-4165-8B71-9ECBE77B2592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DBD5-8413-40D9-ADBB-9B3E794A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AD46-C3A0-47C2-80CB-F6BE840EE6D4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9CC2-9BA6-422F-8DC6-4737CE931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F4EE-BC52-46F9-BA9A-AD97ACD20292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C677-E5E4-435A-B630-F4F0CA1B3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68D5-F260-480A-8565-EE3AEE13BCF2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E941-6B1A-47EB-86F8-AEA845E40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DC8D1-CDBA-4339-8A0A-9C1FB9E3A15E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95CE-1FDB-414D-A191-A304F7628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6843C-33FC-47A3-91B4-1119280A77FB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243C2-FFD3-4B0F-B0CE-B58D53225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B11C-FCFC-4F32-B924-2545A2DC1E07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EC35-19D0-4F1C-B90E-5A9D80BBF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30859FC4-7CF2-4530-AD10-B42F2E76DFD4}" type="datetimeFigureOut">
              <a:rPr lang="en-US"/>
              <a:pPr>
                <a:defRPr/>
              </a:pPr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70D18F7-3C1B-46A0-8F30-93AC47C3C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52400" y="1066800"/>
            <a:ext cx="4572000" cy="1701800"/>
          </a:xfrm>
        </p:spPr>
        <p:txBody>
          <a:bodyPr/>
          <a:lstStyle/>
          <a:p>
            <a:pPr eaLnBrk="1" hangingPunct="1"/>
            <a:r>
              <a:rPr lang="en-US" sz="4600" b="1" smtClean="0">
                <a:solidFill>
                  <a:srgbClr val="003399"/>
                </a:solidFill>
                <a:latin typeface="Ravie" pitchFamily="82" charset="0"/>
              </a:rPr>
              <a:t>Basic Chemistry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609600"/>
            <a:ext cx="5943600" cy="5873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1042988" y="838200"/>
            <a:ext cx="7024687" cy="1143000"/>
          </a:xfrm>
        </p:spPr>
        <p:txBody>
          <a:bodyPr/>
          <a:lstStyle/>
          <a:p>
            <a:pPr eaLnBrk="1" hangingPunct="1"/>
            <a:r>
              <a:rPr lang="en-US" sz="3600" b="1" smtClean="0"/>
              <a:t>Information found on the Periodic Table</a:t>
            </a:r>
            <a:endParaRPr lang="en-US" sz="2800" b="1" smtClean="0"/>
          </a:p>
        </p:txBody>
      </p:sp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1143000" y="2743200"/>
            <a:ext cx="2057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219200" y="2819400"/>
            <a:ext cx="19812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6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C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Carbon</a:t>
            </a:r>
          </a:p>
          <a:p>
            <a:pPr algn="ctr">
              <a:spcBef>
                <a:spcPct val="50000"/>
              </a:spcBef>
            </a:pPr>
            <a:r>
              <a:rPr lang="en-US" sz="2000" b="1"/>
              <a:t>12.011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962400" y="2895600"/>
            <a:ext cx="46482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Atomic Number = number of protons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Element’s Symbol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Element’s Name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Atomic Mass = protons + neutrons</a:t>
            </a:r>
          </a:p>
        </p:txBody>
      </p:sp>
      <p:sp>
        <p:nvSpPr>
          <p:cNvPr id="21509" name="Line 10"/>
          <p:cNvSpPr>
            <a:spLocks noChangeShapeType="1"/>
          </p:cNvSpPr>
          <p:nvPr/>
        </p:nvSpPr>
        <p:spPr bwMode="auto">
          <a:xfrm flipH="1">
            <a:off x="2590800" y="3048000"/>
            <a:ext cx="1371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11"/>
          <p:cNvSpPr>
            <a:spLocks noChangeShapeType="1"/>
          </p:cNvSpPr>
          <p:nvPr/>
        </p:nvSpPr>
        <p:spPr bwMode="auto">
          <a:xfrm flipH="1">
            <a:off x="2667000" y="358140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12"/>
          <p:cNvSpPr>
            <a:spLocks noChangeShapeType="1"/>
          </p:cNvSpPr>
          <p:nvPr/>
        </p:nvSpPr>
        <p:spPr bwMode="auto">
          <a:xfrm flipH="1">
            <a:off x="2743200" y="40386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13"/>
          <p:cNvSpPr>
            <a:spLocks noChangeShapeType="1"/>
          </p:cNvSpPr>
          <p:nvPr/>
        </p:nvSpPr>
        <p:spPr bwMode="auto">
          <a:xfrm flipH="1">
            <a:off x="2743200" y="4495800"/>
            <a:ext cx="1219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914400" y="5257800"/>
            <a:ext cx="7391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99"/>
                </a:solidFill>
              </a:rPr>
              <a:t>In elemental forms, the number of </a:t>
            </a:r>
            <a:r>
              <a:rPr lang="en-US" b="1" dirty="0">
                <a:solidFill>
                  <a:srgbClr val="FF0000"/>
                </a:solidFill>
              </a:rPr>
              <a:t>protons</a:t>
            </a:r>
            <a:r>
              <a:rPr lang="en-US" b="1" dirty="0">
                <a:solidFill>
                  <a:srgbClr val="003399"/>
                </a:solidFill>
              </a:rPr>
              <a:t> will be the same as the number of </a:t>
            </a:r>
            <a:r>
              <a:rPr lang="en-US" b="1" dirty="0">
                <a:solidFill>
                  <a:srgbClr val="FF0000"/>
                </a:solidFill>
              </a:rPr>
              <a:t>electrons</a:t>
            </a:r>
            <a:r>
              <a:rPr lang="en-US" b="1">
                <a:solidFill>
                  <a:srgbClr val="003399"/>
                </a:solidFill>
              </a:rPr>
              <a:t>. </a:t>
            </a:r>
            <a:endParaRPr lang="en-US" sz="1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99"/>
                </a:solidFill>
              </a:rPr>
              <a:t>Carbon has 6 protons, 6 electrons, and an average of 6 neutrons.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762000"/>
            <a:ext cx="7026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Are electrons just floating around in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828800"/>
            <a:ext cx="7262812" cy="4003675"/>
          </a:xfrm>
        </p:spPr>
        <p:txBody>
          <a:bodyPr/>
          <a:lstStyle/>
          <a:p>
            <a:pPr eaLnBrk="1" hangingPunct="1"/>
            <a:r>
              <a:rPr lang="en-US" smtClean="0"/>
              <a:t>Electrons are arranged in </a:t>
            </a:r>
            <a:r>
              <a:rPr lang="en-US" b="1" smtClean="0"/>
              <a:t>shells</a:t>
            </a:r>
            <a:r>
              <a:rPr lang="en-US" smtClean="0"/>
              <a:t>. They move around </a:t>
            </a:r>
            <a:r>
              <a:rPr lang="en-US" b="1" smtClean="0"/>
              <a:t>inside their shell</a:t>
            </a:r>
            <a:r>
              <a:rPr lang="en-US" smtClean="0"/>
              <a:t>, which </a:t>
            </a:r>
            <a:r>
              <a:rPr lang="en-US" b="1" smtClean="0"/>
              <a:t>surrounds the nucleus</a:t>
            </a:r>
            <a:r>
              <a:rPr lang="en-US" smtClean="0"/>
              <a:t> like layers in an onion</a:t>
            </a:r>
          </a:p>
        </p:txBody>
      </p:sp>
      <p:pic>
        <p:nvPicPr>
          <p:cNvPr id="22531" name="Picture 2" descr="http://www.subu.org.uk/files/minisites/1212/red_on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386138"/>
            <a:ext cx="43084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http://www.world-builders.org/lessons/less/les4/genes/atom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1888" y="3290888"/>
            <a:ext cx="4367212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53200" y="4168775"/>
            <a:ext cx="1752600" cy="2308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latin typeface="Century Gothic" pitchFamily="34" charset="0"/>
              </a:rPr>
              <a:t>First </a:t>
            </a:r>
            <a:r>
              <a:rPr lang="en-US" sz="1600" dirty="0" smtClean="0">
                <a:latin typeface="Century Gothic" pitchFamily="34" charset="0"/>
              </a:rPr>
              <a:t>Shell: </a:t>
            </a:r>
            <a:r>
              <a:rPr lang="en-US" sz="1600" dirty="0">
                <a:latin typeface="Century Gothic" pitchFamily="34" charset="0"/>
              </a:rPr>
              <a:t>2</a:t>
            </a:r>
          </a:p>
          <a:p>
            <a:endParaRPr lang="en-US" sz="1600" dirty="0">
              <a:latin typeface="Century Gothic" pitchFamily="34" charset="0"/>
            </a:endParaRPr>
          </a:p>
          <a:p>
            <a:r>
              <a:rPr lang="en-US" sz="1600" dirty="0">
                <a:latin typeface="Century Gothic" pitchFamily="34" charset="0"/>
              </a:rPr>
              <a:t>Second </a:t>
            </a:r>
            <a:r>
              <a:rPr lang="en-US" sz="1600" dirty="0" smtClean="0">
                <a:latin typeface="Century Gothic" pitchFamily="34" charset="0"/>
              </a:rPr>
              <a:t>Shell: 8</a:t>
            </a:r>
            <a:endParaRPr lang="en-US" sz="1600" dirty="0">
              <a:latin typeface="Century Gothic" pitchFamily="34" charset="0"/>
            </a:endParaRPr>
          </a:p>
          <a:p>
            <a:endParaRPr lang="en-US" sz="1600" dirty="0">
              <a:latin typeface="Century Gothic" pitchFamily="34" charset="0"/>
            </a:endParaRPr>
          </a:p>
          <a:p>
            <a:r>
              <a:rPr lang="en-US" sz="1600" dirty="0">
                <a:latin typeface="Century Gothic" pitchFamily="34" charset="0"/>
              </a:rPr>
              <a:t>Third </a:t>
            </a:r>
            <a:r>
              <a:rPr lang="en-US" sz="1600" dirty="0" smtClean="0">
                <a:latin typeface="Century Gothic" pitchFamily="34" charset="0"/>
              </a:rPr>
              <a:t>Shell: </a:t>
            </a:r>
            <a:r>
              <a:rPr lang="en-US" sz="1600" dirty="0">
                <a:latin typeface="Century Gothic" pitchFamily="34" charset="0"/>
              </a:rPr>
              <a:t>8</a:t>
            </a:r>
          </a:p>
          <a:p>
            <a:endParaRPr lang="en-US" sz="1600" dirty="0">
              <a:latin typeface="Century Gothic" pitchFamily="34" charset="0"/>
            </a:endParaRPr>
          </a:p>
          <a:p>
            <a:endParaRPr lang="en-US" sz="1600" dirty="0">
              <a:latin typeface="Century Gothic" pitchFamily="34" charset="0"/>
            </a:endParaRPr>
          </a:p>
          <a:p>
            <a:endParaRPr lang="en-US" sz="1600" dirty="0">
              <a:latin typeface="Century Gothic" pitchFamily="34" charset="0"/>
            </a:endParaRPr>
          </a:p>
          <a:p>
            <a:endParaRPr lang="en-US" sz="1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Electrons: The Outermost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058809" cy="4724400"/>
          </a:xfrm>
        </p:spPr>
        <p:txBody>
          <a:bodyPr rtlCol="0">
            <a:norm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Elements are stable when they have full outer shells…this is called the </a:t>
            </a:r>
            <a:r>
              <a:rPr lang="en-US" b="1" u="sng" dirty="0"/>
              <a:t>oct</a:t>
            </a:r>
            <a:r>
              <a:rPr lang="en-US" b="1" dirty="0"/>
              <a:t>et </a:t>
            </a:r>
            <a:r>
              <a:rPr lang="en-US" b="1" dirty="0" smtClean="0"/>
              <a:t>rule </a:t>
            </a:r>
            <a:r>
              <a:rPr lang="en-US" dirty="0" smtClean="0"/>
              <a:t>because most </a:t>
            </a:r>
            <a:r>
              <a:rPr lang="en-US" i="1" dirty="0" smtClean="0"/>
              <a:t>outer</a:t>
            </a:r>
            <a:r>
              <a:rPr lang="en-US" dirty="0" smtClean="0"/>
              <a:t> shells can hold</a:t>
            </a:r>
          </a:p>
          <a:p>
            <a:pPr marL="68580" indent="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  </a:t>
            </a:r>
            <a:r>
              <a:rPr lang="en-US" sz="6000" b="1" dirty="0" smtClean="0">
                <a:ln w="571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glow rad="406400">
                    <a:srgbClr val="FFFF00">
                      <a:alpha val="60000"/>
                    </a:srgb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8 electrons </a:t>
            </a:r>
            <a:endParaRPr lang="en-US" b="1" dirty="0" smtClean="0">
              <a:ln w="57150">
                <a:solidFill>
                  <a:srgbClr val="7030A0"/>
                </a:solidFill>
              </a:ln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8 is the MAGIC NUMBER!!!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Valence electrons </a:t>
            </a:r>
            <a:r>
              <a:rPr lang="en-US" dirty="0" smtClean="0"/>
              <a:t>are 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those in the outermost</a:t>
            </a:r>
          </a:p>
          <a:p>
            <a:pPr marL="6858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   shell. </a:t>
            </a:r>
          </a:p>
        </p:txBody>
      </p:sp>
      <p:pic>
        <p:nvPicPr>
          <p:cNvPr id="5122" name="Picture 2" descr="http://www.barwonbluff.com.au/bluff%20life/below%20waves/animals/inverts/molluscs/cephalods/images/blue%20ring%20octop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3825" y="4114800"/>
            <a:ext cx="34004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1042988" y="685800"/>
            <a:ext cx="7024687" cy="990600"/>
          </a:xfrm>
        </p:spPr>
        <p:txBody>
          <a:bodyPr/>
          <a:lstStyle/>
          <a:p>
            <a:pPr eaLnBrk="1" hangingPunct="1"/>
            <a:r>
              <a:rPr lang="en-US" smtClean="0"/>
              <a:t>Charge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1042988" y="1828800"/>
            <a:ext cx="7110412" cy="4267200"/>
          </a:xfrm>
        </p:spPr>
        <p:txBody>
          <a:bodyPr/>
          <a:lstStyle/>
          <a:p>
            <a:pPr eaLnBrk="1" hangingPunct="1"/>
            <a:r>
              <a:rPr lang="en-US" b="1" smtClean="0"/>
              <a:t>If an element has the same number of protons as electrons, it will have NO CHARGE.</a:t>
            </a:r>
          </a:p>
          <a:p>
            <a:pPr lvl="2" eaLnBrk="1" hangingPunct="1"/>
            <a:r>
              <a:rPr lang="en-US" b="1" smtClean="0"/>
              <a:t>For example, Carbon has six electrons.  It also has six protons.  6e- = 6p+</a:t>
            </a:r>
          </a:p>
          <a:p>
            <a:pPr lvl="2" eaLnBrk="1" hangingPunct="1"/>
            <a:r>
              <a:rPr lang="en-US" b="1" smtClean="0"/>
              <a:t>Therefore, Carbon has no charge!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/>
            <a:r>
              <a:rPr lang="en-US" b="1" smtClean="0"/>
              <a:t>When an atom has more protons or electrons, a charge forms! Charged particles are called </a:t>
            </a:r>
            <a:r>
              <a:rPr lang="en-US" b="1" smtClean="0">
                <a:solidFill>
                  <a:srgbClr val="FF0000"/>
                </a:solidFill>
              </a:rPr>
              <a:t>IONS</a:t>
            </a:r>
            <a:r>
              <a:rPr lang="en-US" b="1" smtClean="0"/>
              <a:t>.</a:t>
            </a:r>
          </a:p>
          <a:p>
            <a:pPr lvl="2" eaLnBrk="1" hangingPunct="1"/>
            <a:endParaRPr lang="en-US" b="1" smtClean="0"/>
          </a:p>
          <a:p>
            <a:pPr lvl="2" eaLnBrk="1" hangingPunct="1"/>
            <a:endParaRPr lang="en-US" smtClean="0"/>
          </a:p>
          <a:p>
            <a:pPr lvl="1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725487"/>
          </a:xfrm>
        </p:spPr>
        <p:txBody>
          <a:bodyPr/>
          <a:lstStyle/>
          <a:p>
            <a:pPr eaLnBrk="1" hangingPunct="1"/>
            <a:r>
              <a:rPr lang="en-US" smtClean="0"/>
              <a:t>But how does this happen?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848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 smtClean="0"/>
              <a:t>Which subatomic particle can move?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</a:rPr>
              <a:t>The electron, right?  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</a:rPr>
              <a:t>Sometimes electrons get </a:t>
            </a:r>
            <a:r>
              <a:rPr lang="en-US" b="1" dirty="0" smtClean="0">
                <a:solidFill>
                  <a:srgbClr val="660066"/>
                </a:solidFill>
              </a:rPr>
              <a:t>given away</a:t>
            </a:r>
            <a:r>
              <a:rPr lang="en-US" b="1" dirty="0" smtClean="0">
                <a:solidFill>
                  <a:srgbClr val="003399"/>
                </a:solidFill>
              </a:rPr>
              <a:t>, </a:t>
            </a:r>
            <a:r>
              <a:rPr lang="en-US" b="1" dirty="0" smtClean="0">
                <a:solidFill>
                  <a:srgbClr val="660066"/>
                </a:solidFill>
              </a:rPr>
              <a:t>taken in</a:t>
            </a:r>
            <a:r>
              <a:rPr lang="en-US" b="1" dirty="0" smtClean="0">
                <a:solidFill>
                  <a:srgbClr val="003399"/>
                </a:solidFill>
              </a:rPr>
              <a:t>, or </a:t>
            </a:r>
            <a:r>
              <a:rPr lang="en-US" b="1" dirty="0" smtClean="0">
                <a:solidFill>
                  <a:srgbClr val="660066"/>
                </a:solidFill>
              </a:rPr>
              <a:t>shared</a:t>
            </a:r>
            <a:r>
              <a:rPr lang="en-US" b="1" dirty="0" smtClean="0">
                <a:solidFill>
                  <a:srgbClr val="003399"/>
                </a:solidFill>
              </a:rPr>
              <a:t> between atoms!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b="1" dirty="0" smtClean="0">
              <a:solidFill>
                <a:srgbClr val="003399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If an atom GAINS an electron, it has a net </a:t>
            </a:r>
            <a:r>
              <a:rPr lang="en-US" sz="2000" b="1" dirty="0" smtClean="0">
                <a:solidFill>
                  <a:srgbClr val="FF0000"/>
                </a:solidFill>
              </a:rPr>
              <a:t>NEGATIVE </a:t>
            </a:r>
            <a:r>
              <a:rPr lang="en-US" sz="2000" b="1" dirty="0" smtClean="0"/>
              <a:t>charge. (more electrons makes it -)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/>
              <a:t>If an atom LOSES an electron, it has a net </a:t>
            </a:r>
            <a:r>
              <a:rPr lang="en-US" sz="2000" b="1" dirty="0" smtClean="0">
                <a:solidFill>
                  <a:srgbClr val="FF0000"/>
                </a:solidFill>
              </a:rPr>
              <a:t>POSITIVE</a:t>
            </a:r>
            <a:r>
              <a:rPr lang="en-US" sz="2000" b="1" dirty="0" smtClean="0"/>
              <a:t> charge. (more protons makes it +)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688" cy="1143000"/>
          </a:xfrm>
        </p:spPr>
        <p:txBody>
          <a:bodyPr/>
          <a:lstStyle/>
          <a:p>
            <a:pPr eaLnBrk="1" hangingPunct="1"/>
            <a:r>
              <a:rPr lang="en-US" sz="5400" b="1" smtClean="0"/>
              <a:t>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981200"/>
            <a:ext cx="7415212" cy="38512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An element is </a:t>
            </a:r>
            <a:r>
              <a:rPr lang="en-US" b="1" smtClean="0"/>
              <a:t>a pure substance that can’t be broken down into simpler substances by chemical methods. They are made up of one type of atom.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Examples: Helium (He), Carbon (C), Nitrogen (N), Oxygen (O), Silicon (Si)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5" y="152400"/>
            <a:ext cx="8534400" cy="10969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Most Essential Elements for Life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371600"/>
            <a:ext cx="51498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66800" y="15875"/>
            <a:ext cx="7024688" cy="1143000"/>
          </a:xfrm>
        </p:spPr>
        <p:txBody>
          <a:bodyPr/>
          <a:lstStyle/>
          <a:p>
            <a:pPr eaLnBrk="1" hangingPunct="1"/>
            <a:r>
              <a:rPr lang="en-US" smtClean="0"/>
              <a:t>Elements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066800" y="1201738"/>
            <a:ext cx="7239000" cy="3508375"/>
          </a:xfrm>
        </p:spPr>
        <p:txBody>
          <a:bodyPr/>
          <a:lstStyle/>
          <a:p>
            <a:pPr eaLnBrk="1" hangingPunct="1"/>
            <a:r>
              <a:rPr lang="en-US" b="1" smtClean="0"/>
              <a:t>We abbreviate elements using a one or two letter symbol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Do you know any symbols for any elements??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24688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300" dirty="0" smtClean="0">
                <a:solidFill>
                  <a:schemeClr val="bg1"/>
                </a:solidFill>
              </a:rPr>
              <a:t>The smallest unit of matter that still has the properties of that element</a:t>
            </a:r>
          </a:p>
          <a:p>
            <a:pPr eaLnBrk="1" hangingPunct="1">
              <a:lnSpc>
                <a:spcPct val="90000"/>
              </a:lnSpc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3300" dirty="0" smtClean="0">
              <a:solidFill>
                <a:schemeClr val="bg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300" i="1" dirty="0" smtClean="0">
                <a:solidFill>
                  <a:schemeClr val="bg1"/>
                </a:solidFill>
              </a:rPr>
              <a:t>What do we mean by properties???</a:t>
            </a:r>
          </a:p>
        </p:txBody>
      </p:sp>
      <p:pic>
        <p:nvPicPr>
          <p:cNvPr id="17412" name="Picture 5" descr="atom_structure_n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2098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smtClean="0"/>
              <a:t>Atoms are made of three subatomic particles: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609600" y="2324100"/>
            <a:ext cx="8001000" cy="3508375"/>
          </a:xfrm>
        </p:spPr>
        <p:txBody>
          <a:bodyPr/>
          <a:lstStyle/>
          <a:p>
            <a:pPr lvl="2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2800" b="1" smtClean="0">
              <a:solidFill>
                <a:srgbClr val="003399"/>
              </a:solidFill>
            </a:endParaRPr>
          </a:p>
          <a:p>
            <a:pPr lvl="2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03399"/>
                </a:solidFill>
              </a:rPr>
              <a:t>Protons are </a:t>
            </a:r>
            <a:r>
              <a:rPr lang="en-US" sz="2800" b="1" smtClean="0">
                <a:solidFill>
                  <a:srgbClr val="FF0000"/>
                </a:solidFill>
              </a:rPr>
              <a:t>positively</a:t>
            </a:r>
            <a:r>
              <a:rPr lang="en-US" sz="2800" b="1" smtClean="0">
                <a:solidFill>
                  <a:srgbClr val="003399"/>
                </a:solidFill>
              </a:rPr>
              <a:t> </a:t>
            </a:r>
            <a:r>
              <a:rPr lang="en-US" sz="2800" b="1" smtClean="0">
                <a:solidFill>
                  <a:srgbClr val="FF0000"/>
                </a:solidFill>
              </a:rPr>
              <a:t>charged (+)</a:t>
            </a:r>
          </a:p>
          <a:p>
            <a:pPr lvl="2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03399"/>
                </a:solidFill>
              </a:rPr>
              <a:t>Neutrons are </a:t>
            </a:r>
            <a:r>
              <a:rPr lang="en-US" sz="2800" b="1" smtClean="0">
                <a:solidFill>
                  <a:srgbClr val="FF0000"/>
                </a:solidFill>
              </a:rPr>
              <a:t>without a charge (0)</a:t>
            </a:r>
          </a:p>
          <a:p>
            <a:pPr lvl="2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800" b="1" smtClean="0">
                <a:solidFill>
                  <a:srgbClr val="003399"/>
                </a:solidFill>
              </a:rPr>
              <a:t>Electrons are </a:t>
            </a:r>
            <a:r>
              <a:rPr lang="en-US" sz="2800" b="1" smtClean="0">
                <a:solidFill>
                  <a:srgbClr val="FF0000"/>
                </a:solidFill>
              </a:rPr>
              <a:t>negatively charged (-)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1066800"/>
          </a:xfrm>
        </p:spPr>
        <p:txBody>
          <a:bodyPr/>
          <a:lstStyle/>
          <a:p>
            <a:pPr eaLnBrk="1" hangingPunct="1"/>
            <a:r>
              <a:rPr lang="en-US" b="1" smtClean="0"/>
              <a:t>Where do all these particles live?</a:t>
            </a:r>
          </a:p>
        </p:txBody>
      </p:sp>
      <p:sp>
        <p:nvSpPr>
          <p:cNvPr id="18434" name="TextBox 8"/>
          <p:cNvSpPr txBox="1">
            <a:spLocks noChangeArrowheads="1"/>
          </p:cNvSpPr>
          <p:nvPr/>
        </p:nvSpPr>
        <p:spPr bwMode="auto">
          <a:xfrm>
            <a:off x="685800" y="5486400"/>
            <a:ext cx="243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entury Gothic" pitchFamily="34" charset="0"/>
              </a:rPr>
              <a:t>Electrons (-) orbit around the nucleus</a:t>
            </a:r>
          </a:p>
        </p:txBody>
      </p:sp>
      <p:pic>
        <p:nvPicPr>
          <p:cNvPr id="18435" name="Picture 7" descr="atom_model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0"/>
            <a:ext cx="60960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Line 8"/>
          <p:cNvSpPr>
            <a:spLocks noChangeShapeType="1"/>
          </p:cNvSpPr>
          <p:nvPr/>
        </p:nvSpPr>
        <p:spPr bwMode="auto">
          <a:xfrm flipV="1">
            <a:off x="1447800" y="4495800"/>
            <a:ext cx="9144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6934200" y="4343400"/>
            <a:ext cx="1676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Protons (+) and Neutrons (0) live in the nucleus</a:t>
            </a:r>
          </a:p>
          <a:p>
            <a:pPr>
              <a:spcBef>
                <a:spcPct val="50000"/>
              </a:spcBef>
            </a:pPr>
            <a:endParaRPr lang="en-US" sz="2000" b="1">
              <a:latin typeface="Century Gothic" pitchFamily="34" charset="0"/>
            </a:endParaRPr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 flipH="1" flipV="1">
            <a:off x="5181600" y="4191000"/>
            <a:ext cx="17526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atom_model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48006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5" descr="atom_structure_ne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5908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447800" y="44196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entury Gothic" pitchFamily="34" charset="0"/>
              </a:rPr>
              <a:t>Different drawings of an atom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848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Do these particles get along?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 of them have charge…which ones?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mtClean="0"/>
              <a:t>Protons have a positive charge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mtClean="0"/>
              <a:t>Neutrons have no charge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mtClean="0"/>
              <a:t>Electrons have a negative charge</a:t>
            </a:r>
          </a:p>
          <a:p>
            <a:pPr marL="1143000" lvl="2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Positively charged particles are </a:t>
            </a:r>
            <a:r>
              <a:rPr lang="en-US" b="1" smtClean="0"/>
              <a:t>attracted</a:t>
            </a:r>
            <a:r>
              <a:rPr lang="en-US" smtClean="0"/>
              <a:t> to negatively charged particles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mtClean="0"/>
              <a:t>So… </a:t>
            </a:r>
            <a:r>
              <a:rPr lang="en-US" b="1" smtClean="0"/>
              <a:t>opposites attract!!!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Things that have </a:t>
            </a:r>
            <a:r>
              <a:rPr lang="en-US" i="1" smtClean="0"/>
              <a:t>the same charge</a:t>
            </a:r>
            <a:r>
              <a:rPr lang="en-US" smtClean="0"/>
              <a:t> are </a:t>
            </a:r>
            <a:r>
              <a:rPr lang="en-US" b="1" smtClean="0"/>
              <a:t>repelled </a:t>
            </a:r>
            <a:r>
              <a:rPr lang="en-US" smtClean="0"/>
              <a:t>by each other.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b="1" smtClean="0"/>
              <a:t>So </a:t>
            </a:r>
            <a:r>
              <a:rPr lang="en-US" b="1" u="sng" smtClean="0"/>
              <a:t>protons repel protons </a:t>
            </a:r>
            <a:r>
              <a:rPr lang="en-US" b="1" smtClean="0"/>
              <a:t>AND </a:t>
            </a:r>
            <a:r>
              <a:rPr lang="en-US" b="1" u="sng" smtClean="0"/>
              <a:t>electrons repel electrons</a:t>
            </a:r>
            <a:r>
              <a:rPr lang="en-US" b="1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3945</TotalTime>
  <Words>565</Words>
  <Application>Microsoft Office PowerPoint</Application>
  <PresentationFormat>On-screen Show (4:3)</PresentationFormat>
  <Paragraphs>92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Basic Chemistry</vt:lpstr>
      <vt:lpstr>Elements</vt:lpstr>
      <vt:lpstr>The Most Essential Elements for Life</vt:lpstr>
      <vt:lpstr>Elements</vt:lpstr>
      <vt:lpstr>Atoms</vt:lpstr>
      <vt:lpstr>Atoms are made of three subatomic particles:</vt:lpstr>
      <vt:lpstr>Where do all these particles live?</vt:lpstr>
      <vt:lpstr>PowerPoint Presentation</vt:lpstr>
      <vt:lpstr>Do these particles get along?</vt:lpstr>
      <vt:lpstr>Information found on the Periodic Table</vt:lpstr>
      <vt:lpstr>Are electrons just floating around in space?</vt:lpstr>
      <vt:lpstr>Electrons: The Outermost Shell</vt:lpstr>
      <vt:lpstr>Charge</vt:lpstr>
      <vt:lpstr>But how does this happen?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Chemistry</dc:title>
  <dc:creator>renaeb</dc:creator>
  <cp:lastModifiedBy>Kelley Breeze</cp:lastModifiedBy>
  <cp:revision>35</cp:revision>
  <cp:lastPrinted>2012-09-27T11:28:16Z</cp:lastPrinted>
  <dcterms:created xsi:type="dcterms:W3CDTF">2010-09-30T00:49:29Z</dcterms:created>
  <dcterms:modified xsi:type="dcterms:W3CDTF">2013-09-29T22:10:34Z</dcterms:modified>
</cp:coreProperties>
</file>