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4"/>
  </p:notesMasterIdLst>
  <p:sldIdLst>
    <p:sldId id="316" r:id="rId3"/>
    <p:sldId id="319" r:id="rId4"/>
    <p:sldId id="320" r:id="rId5"/>
    <p:sldId id="318" r:id="rId6"/>
    <p:sldId id="321" r:id="rId7"/>
    <p:sldId id="268" r:id="rId8"/>
    <p:sldId id="269" r:id="rId9"/>
    <p:sldId id="270" r:id="rId10"/>
    <p:sldId id="337" r:id="rId11"/>
    <p:sldId id="333" r:id="rId12"/>
    <p:sldId id="271" r:id="rId13"/>
    <p:sldId id="332" r:id="rId14"/>
    <p:sldId id="279" r:id="rId15"/>
    <p:sldId id="338" r:id="rId16"/>
    <p:sldId id="340" r:id="rId17"/>
    <p:sldId id="341" r:id="rId18"/>
    <p:sldId id="280" r:id="rId19"/>
    <p:sldId id="322" r:id="rId20"/>
    <p:sldId id="329" r:id="rId21"/>
    <p:sldId id="326" r:id="rId22"/>
    <p:sldId id="336" r:id="rId23"/>
    <p:sldId id="306" r:id="rId24"/>
    <p:sldId id="308" r:id="rId25"/>
    <p:sldId id="309" r:id="rId26"/>
    <p:sldId id="307" r:id="rId27"/>
    <p:sldId id="310" r:id="rId28"/>
    <p:sldId id="311" r:id="rId29"/>
    <p:sldId id="312" r:id="rId30"/>
    <p:sldId id="314" r:id="rId31"/>
    <p:sldId id="315" r:id="rId32"/>
    <p:sldId id="335" r:id="rId33"/>
    <p:sldId id="273" r:id="rId34"/>
    <p:sldId id="283" r:id="rId35"/>
    <p:sldId id="334" r:id="rId36"/>
    <p:sldId id="330" r:id="rId37"/>
    <p:sldId id="274" r:id="rId38"/>
    <p:sldId id="275" r:id="rId39"/>
    <p:sldId id="287" r:id="rId40"/>
    <p:sldId id="288" r:id="rId41"/>
    <p:sldId id="289" r:id="rId42"/>
    <p:sldId id="290" r:id="rId43"/>
    <p:sldId id="291" r:id="rId44"/>
    <p:sldId id="292" r:id="rId45"/>
    <p:sldId id="293" r:id="rId46"/>
    <p:sldId id="295" r:id="rId47"/>
    <p:sldId id="296" r:id="rId48"/>
    <p:sldId id="297" r:id="rId49"/>
    <p:sldId id="298" r:id="rId50"/>
    <p:sldId id="299" r:id="rId51"/>
    <p:sldId id="303" r:id="rId52"/>
    <p:sldId id="30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9" autoAdjust="0"/>
  </p:normalViewPr>
  <p:slideViewPr>
    <p:cSldViewPr snapToGrid="0" snapToObjects="1">
      <p:cViewPr>
        <p:scale>
          <a:sx n="76" d="100"/>
          <a:sy n="76" d="100"/>
        </p:scale>
        <p:origin x="-119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47C0E-C9C2-004A-ACF2-3D115C6087A4}" type="datetimeFigureOut">
              <a:rPr lang="en-US" smtClean="0"/>
              <a:pPr/>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3313D-C401-A049-90AD-52AA8386C7C6}" type="slidenum">
              <a:rPr lang="en-US" smtClean="0"/>
              <a:pPr/>
              <a:t>‹#›</a:t>
            </a:fld>
            <a:endParaRPr lang="en-US"/>
          </a:p>
        </p:txBody>
      </p:sp>
    </p:spTree>
    <p:extLst>
      <p:ext uri="{BB962C8B-B14F-4D97-AF65-F5344CB8AC3E}">
        <p14:creationId xmlns:p14="http://schemas.microsoft.com/office/powerpoint/2010/main" val="24092702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GFP is also being used to study the growth of tumors.  If we can learn how they grow, we may be able to learn how to stop them.  This is a picture of a hairless mouse that has GFP incorporated into every cell in its body.  This is why it glows green under UV light!  The picture on the left is a mouse that has a brain tumor.  The tumor cells have a red form of GFP, so the scientists can study it growing!</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E1959911-78F8-4348-9DC8-DF80B7D6F6B1}" type="slidenum">
              <a:rPr lang="en-US" sz="1200">
                <a:solidFill>
                  <a:prstClr val="black"/>
                </a:solidFill>
              </a:rPr>
              <a:pPr eaLnBrk="1" hangingPunct="1"/>
              <a:t>15</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HIV s is the virus that causes AIDS.  This condition plagues people around the world, and especially in sub-saharan Africa.  It atacks the immune system, and in most cases is deadly.  We are learning how to fight this disease and potentially find a cure.  Scientist have now used GFP to study how the virus moves throughout the body and infects different cells.  T cells are cells that are important in your immune system.  When T cells touch, there is a very thin connection between them for a small amount of space as they split apart. Scientists have used GFP to label the HIV virus, and through these pictures, you can see the virus traveling down this connection to infect the other T cell.  Understanding how this virus works is a step toward finding a cure for this disease.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8629D936-0EDC-4650-BC95-77844FC5CB2E}" type="slidenum">
              <a:rPr lang="en-US" sz="1200">
                <a:solidFill>
                  <a:prstClr val="black"/>
                </a:solidFill>
              </a:rPr>
              <a:pPr eaLnBrk="1" hangingPunct="1"/>
              <a:t>16</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DNA</a:t>
            </a:r>
            <a:endParaRPr lang="en-US" dirty="0"/>
          </a:p>
        </p:txBody>
      </p:sp>
      <p:sp>
        <p:nvSpPr>
          <p:cNvPr id="4" name="Slide Number Placeholder 3"/>
          <p:cNvSpPr>
            <a:spLocks noGrp="1"/>
          </p:cNvSpPr>
          <p:nvPr>
            <p:ph type="sldNum" sz="quarter" idx="10"/>
          </p:nvPr>
        </p:nvSpPr>
        <p:spPr/>
        <p:txBody>
          <a:bodyPr/>
          <a:lstStyle/>
          <a:p>
            <a:fld id="{9F63313D-C401-A049-90AD-52AA8386C7C6}"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technique described above is another common forensics</a:t>
            </a:r>
            <a:r>
              <a:rPr lang="en-US" baseline="0" dirty="0" smtClean="0"/>
              <a:t> DNA technology </a:t>
            </a:r>
            <a:r>
              <a:rPr lang="en-US" dirty="0" smtClean="0"/>
              <a:t>called </a:t>
            </a:r>
            <a:r>
              <a:rPr lang="en-US" b="1" dirty="0" smtClean="0"/>
              <a:t>restriction fragment length polymorphism</a:t>
            </a:r>
            <a:r>
              <a:rPr lang="en-US" b="1" baseline="0" dirty="0" smtClean="0"/>
              <a:t> (RFLP)</a:t>
            </a:r>
            <a:r>
              <a:rPr lang="en-US" b="0" baseline="0" dirty="0" smtClean="0"/>
              <a:t>.</a:t>
            </a:r>
            <a:r>
              <a:rPr lang="en-US" b="1" baseline="0" dirty="0" smtClean="0"/>
              <a:t> </a:t>
            </a:r>
            <a:r>
              <a:rPr lang="en-US" sz="1200" kern="1200" dirty="0" smtClean="0">
                <a:solidFill>
                  <a:schemeClr val="tx1"/>
                </a:solidFill>
                <a:latin typeface="+mn-lt"/>
                <a:ea typeface="+mn-ea"/>
                <a:cs typeface="+mn-cs"/>
              </a:rPr>
              <a:t>RFLP analyzes the length of DNA segments that have been cut at specific sites by </a:t>
            </a:r>
            <a:r>
              <a:rPr lang="en-US" sz="1200" b="1" kern="1200" dirty="0" smtClean="0">
                <a:solidFill>
                  <a:schemeClr val="tx1"/>
                </a:solidFill>
                <a:latin typeface="+mn-lt"/>
                <a:ea typeface="+mn-ea"/>
                <a:cs typeface="+mn-cs"/>
              </a:rPr>
              <a:t>restriction enzymes. </a:t>
            </a:r>
            <a:r>
              <a:rPr lang="en-US" sz="1200" b="0" kern="1200" dirty="0" smtClean="0">
                <a:solidFill>
                  <a:schemeClr val="tx1"/>
                </a:solidFill>
                <a:latin typeface="+mn-lt"/>
                <a:ea typeface="+mn-ea"/>
                <a:cs typeface="+mn-cs"/>
              </a:rPr>
              <a:t>Once</a:t>
            </a:r>
            <a:r>
              <a:rPr lang="en-US" sz="1200" b="0" kern="1200" baseline="0" dirty="0" smtClean="0">
                <a:solidFill>
                  <a:schemeClr val="tx1"/>
                </a:solidFill>
                <a:latin typeface="+mn-lt"/>
                <a:ea typeface="+mn-ea"/>
                <a:cs typeface="+mn-cs"/>
              </a:rPr>
              <a:t> the DNA has been cut into fragments, the length of the fragments is analyzed by gel electrophoresis.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Gel electrophoresis can analyze the length of DNA fragments by their length. The actual gel used is a substance that forms a matrix with very tiny holes randomly interspersed throughout it. When a sample of DNA is run through the gel, segments that are smaller are able to navigate through the holes more easily, and thus travel farther through the gel. A larger segment of DNA cannot weave through the holes as well, and thus will travel a shorter distance through the gel than a shorter segment in the same amount of time.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DNA segments move through the gel by means of electrical current connected to the gel. The phosphate group in the backbone of the DNA molecule contains negatively charged oxygens, and gives the entire molecule and overall negative charge. Samples are loaded at the anode, or negatively charged end, and then the power is turned on. The negatively charged DNA molecules are attracted toward the opposite, positive end called the cathode, and thus begin to migrate through the gel.</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Once the gel has been run, DNA fragments are visualized in bands that are made visible by fluorescent dyes added to the gel that bind to and stain DNA.</a:t>
            </a:r>
          </a:p>
          <a:p>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please visit http://www.ornl.gov/sci/techresources/Human_Genome/elsi/forensics.shtml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http://www.dnalc.org/ddnalc/resources/electrophoresis.html</a:t>
            </a:r>
          </a:p>
          <a:p>
            <a:endParaRPr lang="en-US" sz="12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E8ADF2-12EC-4F54-B281-D40380187591}"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ultimate goals of stem cell research is to be able to take a cell out of someone’s body, revert it back into a stem cell in the presence of certain chemicals and then to be able to change these stem cells into other types of cells that are less plentiful.  The plentiful cells are fat cells and they can be very plentiful since everyone (at least in America) has some to spare, and there are thousands of pounds of liposuction tissue that is simply discarded every year.  As the chemicals that revert the cells back into stem cells is being discussed, it is important to reinforce to the students that the chemicals are acting on the DNA, both to change a cell back to a stem cell and to differentiated into a new cell type.  The hope for the future is to not have to use embryos for research to prevent any ethical concerns from interjecting into the research.  </a:t>
            </a:r>
          </a:p>
          <a:p>
            <a:endParaRPr lang="en-US" dirty="0" smtClean="0"/>
          </a:p>
          <a:p>
            <a:r>
              <a:rPr lang="en-US" dirty="0" smtClean="0"/>
              <a:t>Now the students will break up in groups, pairs, or work alone for 5-10 minutes in order to create a list of possible applications for this new science.  Tell the students that they can be creative as they want but make sure they stay in the lines of reality.  Some main topics of stem cell possibilities are shown in the next slide.</a:t>
            </a:r>
          </a:p>
          <a:p>
            <a:endParaRPr lang="en-US" dirty="0"/>
          </a:p>
        </p:txBody>
      </p:sp>
      <p:sp>
        <p:nvSpPr>
          <p:cNvPr id="4" name="Slide Number Placeholder 3"/>
          <p:cNvSpPr>
            <a:spLocks noGrp="1"/>
          </p:cNvSpPr>
          <p:nvPr>
            <p:ph type="sldNum" sz="quarter" idx="10"/>
          </p:nvPr>
        </p:nvSpPr>
        <p:spPr/>
        <p:txBody>
          <a:bodyPr/>
          <a:lstStyle/>
          <a:p>
            <a:fld id="{9BEDEF82-E082-4103-8F9F-DC078FDD7A21}" type="slidenum">
              <a:rPr lang="en-US" smtClean="0"/>
              <a:pPr/>
              <a:t>50</a:t>
            </a:fld>
            <a:endParaRPr lang="en-US"/>
          </a:p>
        </p:txBody>
      </p:sp>
    </p:spTree>
    <p:extLst>
      <p:ext uri="{BB962C8B-B14F-4D97-AF65-F5344CB8AC3E}">
        <p14:creationId xmlns:p14="http://schemas.microsoft.com/office/powerpoint/2010/main" val="417248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D68135-B383-BD43-9C34-3278A81B2A3A}"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D68135-B383-BD43-9C34-3278A81B2A3A}"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D68135-B383-BD43-9C34-3278A81B2A3A}"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CA"/>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CA"/>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988F9A8-6C63-E94F-9276-A6EE1D6C4966}" type="slidenum">
              <a:rPr lang="en-CA"/>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DD5A1-EA99-4D45-8F5D-06B1F67B596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69F956-F659-4239-9E9E-D973AA667026}" type="slidenum">
              <a:rPr lang="en-CA"/>
              <a:pPr/>
              <a:t>‹#›</a:t>
            </a:fld>
            <a:endParaRPr lang="en-CA"/>
          </a:p>
        </p:txBody>
      </p:sp>
    </p:spTree>
    <p:extLst>
      <p:ext uri="{BB962C8B-B14F-4D97-AF65-F5344CB8AC3E}">
        <p14:creationId xmlns:p14="http://schemas.microsoft.com/office/powerpoint/2010/main" val="28640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BEC175-C70A-4B8B-B1B9-A9F306591DB8}" type="slidenum">
              <a:rPr lang="en-CA"/>
              <a:pPr/>
              <a:t>‹#›</a:t>
            </a:fld>
            <a:endParaRPr lang="en-CA"/>
          </a:p>
        </p:txBody>
      </p:sp>
    </p:spTree>
    <p:extLst>
      <p:ext uri="{BB962C8B-B14F-4D97-AF65-F5344CB8AC3E}">
        <p14:creationId xmlns:p14="http://schemas.microsoft.com/office/powerpoint/2010/main" val="238258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pPr lvl="0"/>
            <a:r>
              <a:rPr lang="en-US"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CA">
              <a:solidFill>
                <a:prstClr val="white">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6"/>
          </p:nvPr>
        </p:nvSpPr>
        <p:spPr/>
        <p:txBody>
          <a:bodyPr/>
          <a:lstStyle>
            <a:lvl1pPr>
              <a:defRPr/>
            </a:lvl1pPr>
          </a:lstStyle>
          <a:p>
            <a:fld id="{86612C59-3BDD-4D02-892B-18DD2EADEF66}" type="slidenum">
              <a:rPr lang="en-CA"/>
              <a:pPr/>
              <a:t>‹#›</a:t>
            </a:fld>
            <a:endParaRPr lang="en-CA"/>
          </a:p>
        </p:txBody>
      </p:sp>
    </p:spTree>
    <p:extLst>
      <p:ext uri="{BB962C8B-B14F-4D97-AF65-F5344CB8AC3E}">
        <p14:creationId xmlns:p14="http://schemas.microsoft.com/office/powerpoint/2010/main" val="153813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8F4FF8C-A265-4B7F-9679-68E0D5B8CB06}" type="slidenum">
              <a:rPr lang="en-CA"/>
              <a:pPr/>
              <a:t>‹#›</a:t>
            </a:fld>
            <a:endParaRPr lang="en-CA"/>
          </a:p>
        </p:txBody>
      </p:sp>
    </p:spTree>
    <p:extLst>
      <p:ext uri="{BB962C8B-B14F-4D97-AF65-F5344CB8AC3E}">
        <p14:creationId xmlns:p14="http://schemas.microsoft.com/office/powerpoint/2010/main" val="418129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D7C0B5-7C49-488C-AB5D-602841BF7EA2}" type="slidenum">
              <a:rPr lang="en-CA"/>
              <a:pPr/>
              <a:t>‹#›</a:t>
            </a:fld>
            <a:endParaRPr lang="en-CA"/>
          </a:p>
        </p:txBody>
      </p:sp>
    </p:spTree>
    <p:extLst>
      <p:ext uri="{BB962C8B-B14F-4D97-AF65-F5344CB8AC3E}">
        <p14:creationId xmlns:p14="http://schemas.microsoft.com/office/powerpoint/2010/main" val="2907191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85813"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37125"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6"/>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10" name="Footer Placeholder 7"/>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11" name="Slide Number Placeholder 8"/>
          <p:cNvSpPr>
            <a:spLocks noGrp="1"/>
          </p:cNvSpPr>
          <p:nvPr>
            <p:ph type="sldNum" sz="quarter" idx="12"/>
          </p:nvPr>
        </p:nvSpPr>
        <p:spPr/>
        <p:txBody>
          <a:bodyPr/>
          <a:lstStyle>
            <a:lvl1pPr>
              <a:defRPr/>
            </a:lvl1pPr>
          </a:lstStyle>
          <a:p>
            <a:fld id="{479D6099-DCFB-4584-B3B8-F190063895D8}" type="slidenum">
              <a:rPr lang="en-CA"/>
              <a:pPr/>
              <a:t>‹#›</a:t>
            </a:fld>
            <a:endParaRPr lang="en-CA"/>
          </a:p>
        </p:txBody>
      </p:sp>
    </p:spTree>
    <p:extLst>
      <p:ext uri="{BB962C8B-B14F-4D97-AF65-F5344CB8AC3E}">
        <p14:creationId xmlns:p14="http://schemas.microsoft.com/office/powerpoint/2010/main" val="401524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D68135-B383-BD43-9C34-3278A81B2A3A}"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0754BC9-83B6-4005-B1BB-A2BF719F4DB4}" type="slidenum">
              <a:rPr lang="en-CA"/>
              <a:pPr/>
              <a:t>‹#›</a:t>
            </a:fld>
            <a:endParaRPr lang="en-CA"/>
          </a:p>
        </p:txBody>
      </p:sp>
    </p:spTree>
    <p:extLst>
      <p:ext uri="{BB962C8B-B14F-4D97-AF65-F5344CB8AC3E}">
        <p14:creationId xmlns:p14="http://schemas.microsoft.com/office/powerpoint/2010/main" val="4231171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EF68E7-95DF-4B21-8051-AD95A1BD1F37}" type="slidenum">
              <a:rPr lang="en-CA"/>
              <a:pPr/>
              <a:t>‹#›</a:t>
            </a:fld>
            <a:endParaRPr lang="en-CA"/>
          </a:p>
        </p:txBody>
      </p:sp>
    </p:spTree>
    <p:extLst>
      <p:ext uri="{BB962C8B-B14F-4D97-AF65-F5344CB8AC3E}">
        <p14:creationId xmlns:p14="http://schemas.microsoft.com/office/powerpoint/2010/main" val="70887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2C1E88D-D8DA-473E-AAE4-552B375F6B99}" type="slidenum">
              <a:rPr lang="en-CA"/>
              <a:pPr/>
              <a:t>‹#›</a:t>
            </a:fld>
            <a:endParaRPr lang="en-CA"/>
          </a:p>
        </p:txBody>
      </p:sp>
    </p:spTree>
    <p:extLst>
      <p:ext uri="{BB962C8B-B14F-4D97-AF65-F5344CB8AC3E}">
        <p14:creationId xmlns:p14="http://schemas.microsoft.com/office/powerpoint/2010/main" val="3901688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799853" y="2130552"/>
            <a:ext cx="3657600" cy="3584448"/>
          </a:xfrm>
        </p:spPr>
        <p:txBody>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483FA55-6C6E-4654-8C59-C642D3408FF9}" type="slidenum">
              <a:rPr lang="en-CA"/>
              <a:pPr/>
              <a:t>‹#›</a:t>
            </a:fld>
            <a:endParaRPr lang="en-CA"/>
          </a:p>
        </p:txBody>
      </p:sp>
    </p:spTree>
    <p:extLst>
      <p:ext uri="{BB962C8B-B14F-4D97-AF65-F5344CB8AC3E}">
        <p14:creationId xmlns:p14="http://schemas.microsoft.com/office/powerpoint/2010/main" val="2925415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3AB833C-2F9B-4CB4-825F-404427072B27}" type="slidenum">
              <a:rPr lang="en-CA"/>
              <a:pPr/>
              <a:t>‹#›</a:t>
            </a:fld>
            <a:endParaRPr lang="en-CA"/>
          </a:p>
        </p:txBody>
      </p:sp>
    </p:spTree>
    <p:extLst>
      <p:ext uri="{BB962C8B-B14F-4D97-AF65-F5344CB8AC3E}">
        <p14:creationId xmlns:p14="http://schemas.microsoft.com/office/powerpoint/2010/main" val="308453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0" name="Date Placeholder 3"/>
          <p:cNvSpPr>
            <a:spLocks noGrp="1"/>
          </p:cNvSpPr>
          <p:nvPr>
            <p:ph type="dt" sz="half" idx="18"/>
          </p:nvPr>
        </p:nvSpPr>
        <p:spPr/>
        <p:txBody>
          <a:bodyPr/>
          <a:lstStyle>
            <a:lvl1pPr>
              <a:defRPr/>
            </a:lvl1pPr>
          </a:lstStyle>
          <a:p>
            <a:pPr>
              <a:defRPr/>
            </a:pPr>
            <a:endParaRPr lang="en-CA">
              <a:solidFill>
                <a:prstClr val="white">
                  <a:tint val="75000"/>
                </a:prstClr>
              </a:solidFill>
            </a:endParaRPr>
          </a:p>
        </p:txBody>
      </p:sp>
      <p:sp>
        <p:nvSpPr>
          <p:cNvPr id="12" name="Footer Placeholder 4"/>
          <p:cNvSpPr>
            <a:spLocks noGrp="1"/>
          </p:cNvSpPr>
          <p:nvPr>
            <p:ph type="ftr" sz="quarter" idx="19"/>
          </p:nvPr>
        </p:nvSpPr>
        <p:spPr/>
        <p:txBody>
          <a:bodyPr/>
          <a:lstStyle>
            <a:lvl1pPr>
              <a:defRPr/>
            </a:lvl1pPr>
          </a:lstStyle>
          <a:p>
            <a:pPr>
              <a:defRPr/>
            </a:pPr>
            <a:endParaRPr lang="en-CA">
              <a:solidFill>
                <a:prstClr val="white">
                  <a:tint val="75000"/>
                </a:prstClr>
              </a:solidFill>
            </a:endParaRPr>
          </a:p>
        </p:txBody>
      </p:sp>
      <p:sp>
        <p:nvSpPr>
          <p:cNvPr id="13" name="Slide Number Placeholder 5"/>
          <p:cNvSpPr>
            <a:spLocks noGrp="1"/>
          </p:cNvSpPr>
          <p:nvPr>
            <p:ph type="sldNum" sz="quarter" idx="20"/>
          </p:nvPr>
        </p:nvSpPr>
        <p:spPr/>
        <p:txBody>
          <a:bodyPr/>
          <a:lstStyle>
            <a:lvl1pPr>
              <a:defRPr/>
            </a:lvl1pPr>
          </a:lstStyle>
          <a:p>
            <a:fld id="{0FC57D75-9ADB-43B8-941B-17AF95A9110F}" type="slidenum">
              <a:rPr lang="en-CA"/>
              <a:pPr/>
              <a:t>‹#›</a:t>
            </a:fld>
            <a:endParaRPr lang="en-CA"/>
          </a:p>
        </p:txBody>
      </p:sp>
    </p:spTree>
    <p:extLst>
      <p:ext uri="{BB962C8B-B14F-4D97-AF65-F5344CB8AC3E}">
        <p14:creationId xmlns:p14="http://schemas.microsoft.com/office/powerpoint/2010/main" val="1941772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DA09D9-2DC1-43E5-ADDA-EDC0C394049C}" type="slidenum">
              <a:rPr lang="en-CA"/>
              <a:pPr/>
              <a:t>‹#›</a:t>
            </a:fld>
            <a:endParaRPr lang="en-CA"/>
          </a:p>
        </p:txBody>
      </p:sp>
    </p:spTree>
    <p:extLst>
      <p:ext uri="{BB962C8B-B14F-4D97-AF65-F5344CB8AC3E}">
        <p14:creationId xmlns:p14="http://schemas.microsoft.com/office/powerpoint/2010/main" val="311753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E9CB7E-5B5A-40DB-8EE9-EEE70F566901}" type="slidenum">
              <a:rPr lang="en-CA"/>
              <a:pPr/>
              <a:t>‹#›</a:t>
            </a:fld>
            <a:endParaRPr lang="en-CA"/>
          </a:p>
        </p:txBody>
      </p:sp>
    </p:spTree>
    <p:extLst>
      <p:ext uri="{BB962C8B-B14F-4D97-AF65-F5344CB8AC3E}">
        <p14:creationId xmlns:p14="http://schemas.microsoft.com/office/powerpoint/2010/main" val="1048597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CA">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CA">
              <a:solidFill>
                <a:prstClr val="white">
                  <a:tint val="75000"/>
                </a:prstClr>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F8B8548-44D0-4349-8C1D-EFDFC984F3BF}" type="slidenum">
              <a:rPr lang="en-CA"/>
              <a:pPr/>
              <a:t>‹#›</a:t>
            </a:fld>
            <a:endParaRPr lang="en-CA"/>
          </a:p>
        </p:txBody>
      </p:sp>
    </p:spTree>
    <p:extLst>
      <p:ext uri="{BB962C8B-B14F-4D97-AF65-F5344CB8AC3E}">
        <p14:creationId xmlns:p14="http://schemas.microsoft.com/office/powerpoint/2010/main" val="1018593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CA">
              <a:solidFill>
                <a:prstClr val="white">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CA">
              <a:solidFill>
                <a:prstClr val="white">
                  <a:tint val="75000"/>
                </a:prstClr>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76E66C1-C718-41F6-A051-5DB8F43A0B5D}" type="slidenum">
              <a:rPr lang="en-CA"/>
              <a:pPr/>
              <a:t>‹#›</a:t>
            </a:fld>
            <a:endParaRPr lang="en-CA"/>
          </a:p>
        </p:txBody>
      </p:sp>
    </p:spTree>
    <p:extLst>
      <p:ext uri="{BB962C8B-B14F-4D97-AF65-F5344CB8AC3E}">
        <p14:creationId xmlns:p14="http://schemas.microsoft.com/office/powerpoint/2010/main" val="249503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68135-B383-BD43-9C34-3278A81B2A3A}"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D68135-B383-BD43-9C34-3278A81B2A3A}"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D68135-B383-BD43-9C34-3278A81B2A3A}"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D68135-B383-BD43-9C34-3278A81B2A3A}"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68135-B383-BD43-9C34-3278A81B2A3A}"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68135-B383-BD43-9C34-3278A81B2A3A}"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68135-B383-BD43-9C34-3278A81B2A3A}"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6FC39-236E-AE41-BB5F-C6143DBF2C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68135-B383-BD43-9C34-3278A81B2A3A}"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6FC39-236E-AE41-BB5F-C6143DBF2C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0650"/>
            <a:ext cx="7770813" cy="1430338"/>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1987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latin typeface="Tahoma" charset="0"/>
                <a:ea typeface="ＭＳ Ｐゴシック" charset="0"/>
                <a:cs typeface="+mn-cs"/>
              </a:defRPr>
            </a:lvl1pPr>
          </a:lstStyle>
          <a:p>
            <a:pPr defTabSz="914400" fontAlgn="base">
              <a:spcBef>
                <a:spcPct val="0"/>
              </a:spcBef>
              <a:spcAft>
                <a:spcPct val="0"/>
              </a:spcAft>
              <a:defRPr/>
            </a:pPr>
            <a:endParaRPr lang="en-CA">
              <a:solidFill>
                <a:prstClr val="white">
                  <a:tint val="75000"/>
                </a:prstClr>
              </a:solidFill>
            </a:endParaRPr>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latin typeface="Tahoma" charset="0"/>
                <a:ea typeface="ＭＳ Ｐゴシック" charset="0"/>
                <a:cs typeface="+mn-cs"/>
              </a:defRPr>
            </a:lvl1pPr>
          </a:lstStyle>
          <a:p>
            <a:pPr defTabSz="914400" fontAlgn="base">
              <a:spcBef>
                <a:spcPct val="0"/>
              </a:spcBef>
              <a:spcAft>
                <a:spcPct val="0"/>
              </a:spcAft>
              <a:defRPr/>
            </a:pPr>
            <a:endParaRPr lang="en-CA">
              <a:solidFill>
                <a:prstClr val="white">
                  <a:tint val="75000"/>
                </a:prstClr>
              </a:solidFill>
            </a:endParaRPr>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effectLst>
                  <a:outerShdw blurRad="38100" dist="38100" dir="2700000" algn="tl">
                    <a:srgbClr val="212121"/>
                  </a:outerShdw>
                </a:effectLst>
              </a:defRPr>
            </a:lvl1pPr>
          </a:lstStyle>
          <a:p>
            <a:pPr defTabSz="914400" fontAlgn="base">
              <a:spcBef>
                <a:spcPct val="0"/>
              </a:spcBef>
              <a:spcAft>
                <a:spcPct val="0"/>
              </a:spcAft>
            </a:pPr>
            <a:fld id="{33E887D7-2833-4A00-83A8-64A6A3009357}" type="slidenum">
              <a:rPr lang="en-CA" smtClean="0">
                <a:latin typeface="Tahoma" pitchFamily="34" charset="0"/>
                <a:ea typeface="ＭＳ Ｐゴシック" pitchFamily="34" charset="-128"/>
              </a:rPr>
              <a:pPr defTabSz="914400" fontAlgn="base">
                <a:spcBef>
                  <a:spcPct val="0"/>
                </a:spcBef>
                <a:spcAft>
                  <a:spcPct val="0"/>
                </a:spcAft>
              </a:pPr>
              <a:t>‹#›</a:t>
            </a:fld>
            <a:endParaRPr lang="en-CA" smtClean="0">
              <a:latin typeface="Tahoma" pitchFamily="34" charset="0"/>
              <a:ea typeface="ＭＳ Ｐゴシック" pitchFamily="34" charset="-128"/>
            </a:endParaRPr>
          </a:p>
        </p:txBody>
      </p:sp>
    </p:spTree>
    <p:extLst>
      <p:ext uri="{BB962C8B-B14F-4D97-AF65-F5344CB8AC3E}">
        <p14:creationId xmlns:p14="http://schemas.microsoft.com/office/powerpoint/2010/main" val="1078448936"/>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ctr" rtl="0" eaLnBrk="0" fontAlgn="base" hangingPunct="0">
        <a:spcBef>
          <a:spcPct val="0"/>
        </a:spcBef>
        <a:spcAft>
          <a:spcPct val="0"/>
        </a:spcAft>
        <a:defRPr sz="4800" kern="1200">
          <a:solidFill>
            <a:schemeClr val="tx1"/>
          </a:solidFill>
          <a:effectLst>
            <a:outerShdw blurRad="50800" dist="50800" dir="5400000" sx="101000" sy="101000" algn="t" rotWithShape="0">
              <a:prstClr val="black">
                <a:alpha val="40000"/>
              </a:prstClr>
            </a:outerShdw>
          </a:effectLst>
          <a:latin typeface="+mj-lt"/>
          <a:ea typeface="ＭＳ Ｐゴシック" charset="0"/>
          <a:cs typeface="ＭＳ Ｐゴシック" charset="0"/>
        </a:defRPr>
      </a:lvl1pPr>
      <a:lvl2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8"/>
        </a:buBlip>
        <a:defRPr sz="22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ＭＳ Ｐゴシック" charset="0"/>
        </a:defRPr>
      </a:lvl1pPr>
      <a:lvl2pPr marL="685800" indent="-336550" algn="l" rtl="0" eaLnBrk="0" fontAlgn="base" hangingPunct="0">
        <a:spcBef>
          <a:spcPts val="600"/>
        </a:spcBef>
        <a:spcAft>
          <a:spcPct val="0"/>
        </a:spcAft>
        <a:buBlip>
          <a:blip r:embed="rId18"/>
        </a:buBlip>
        <a:defRPr sz="2000"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2pPr>
      <a:lvl3pPr marL="1035050" indent="-349250" algn="l" rtl="0" eaLnBrk="0" fontAlgn="base" hangingPunct="0">
        <a:spcBef>
          <a:spcPts val="600"/>
        </a:spcBef>
        <a:spcAft>
          <a:spcPct val="0"/>
        </a:spcAft>
        <a:buBlip>
          <a:blip r:embed="rId18"/>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3pPr>
      <a:lvl4pPr marL="1371600" indent="-336550" algn="l" rtl="0" eaLnBrk="0" fontAlgn="base" hangingPunct="0">
        <a:spcBef>
          <a:spcPts val="600"/>
        </a:spcBef>
        <a:spcAft>
          <a:spcPct val="0"/>
        </a:spcAft>
        <a:buBlip>
          <a:blip r:embed="rId18"/>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4pPr>
      <a:lvl5pPr marL="1720850" indent="-349250" algn="l" rtl="0" eaLnBrk="0" fontAlgn="base" hangingPunct="0">
        <a:spcBef>
          <a:spcPts val="600"/>
        </a:spcBef>
        <a:spcAft>
          <a:spcPct val="0"/>
        </a:spcAft>
        <a:buBlip>
          <a:blip r:embed="rId18"/>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0"/>
          <a:cs typeface="+mn-cs"/>
        </a:defRPr>
      </a:lvl5pPr>
      <a:lvl6pPr marL="20558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8"/>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www.abpischools.org.uk/page/modules/diabetes/diabetes6.cfm?coSiteNavigation_allTopic=1"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F5LzKupeHtw"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kp1bZEUgqVI"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tm.ask.com/r?t=an&amp;s=p&amp;uid=04E430FCAC4AB1C34&amp;sid=1CFD51F0E3B0E1C34&amp;o=0&amp;qid=92EF5EE1AA241EF359C8CDC77B358F72&amp;io=5&amp;sv=0a30052f&amp;ask=Cloning&amp;uip=45ebe5be&amp;en=js&amp;eo=&amp;pt=&amp;ac=6&amp;qs=31&amp;pg=1&amp;u=http://pictures.ask.com/fr?q=Cloning&amp;desturi=http://www.reprogen.org/mission.htm&amp;fm=i&amp;ac=6&amp;ftURI=http://pictures.ask.com:80/fr?q=Cloning&amp;desturi=http://www.reprogen.org/mission.htm&amp;imagesrc=http://www.reprogen.org/cloning.jpg&amp;thumbsrc=http://65.214.37.88/ts?t=5658595576594302432&amp;fn=cloning.jpg&amp;f=2&amp;fm=i&amp;ftbURI=http://pictures.ask.com/pictures?q=Cloning&amp;page=1&amp;qt=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bpischools.org.uk/page/modules/diabetes/diabetes6.cfm?coSiteNavigation_allTopic=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8rXizmLjegI"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Biotechnology</a:t>
            </a:r>
            <a:endParaRPr lang="en-US" dirty="0"/>
          </a:p>
        </p:txBody>
      </p:sp>
    </p:spTree>
  </p:cSld>
  <p:clrMapOvr>
    <a:masterClrMapping/>
  </p:clrMapOvr>
  <p:transition advTm="23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23038" y="146977"/>
            <a:ext cx="4945524" cy="67110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Recombinant DNA- Insulin Production</a:t>
            </a:r>
            <a:endParaRPr lang="en-US" dirty="0"/>
          </a:p>
        </p:txBody>
      </p:sp>
      <p:sp>
        <p:nvSpPr>
          <p:cNvPr id="3" name="Content Placeholder 2"/>
          <p:cNvSpPr>
            <a:spLocks noGrp="1"/>
          </p:cNvSpPr>
          <p:nvPr>
            <p:ph sz="half" idx="1"/>
          </p:nvPr>
        </p:nvSpPr>
        <p:spPr>
          <a:xfrm>
            <a:off x="457200" y="1600200"/>
            <a:ext cx="8229600" cy="4525963"/>
          </a:xfrm>
        </p:spPr>
        <p:txBody>
          <a:bodyPr>
            <a:normAutofit lnSpcReduction="10000"/>
          </a:bodyPr>
          <a:lstStyle/>
          <a:p>
            <a:r>
              <a:rPr lang="en-US" dirty="0" smtClean="0"/>
              <a:t>1) Plasmid DNA found in bacterium </a:t>
            </a:r>
          </a:p>
          <a:p>
            <a:r>
              <a:rPr lang="en-US" dirty="0" smtClean="0"/>
              <a:t>2) Plasmid DNA cut by restriction enzymes</a:t>
            </a:r>
          </a:p>
          <a:p>
            <a:r>
              <a:rPr lang="en-US" dirty="0" smtClean="0"/>
              <a:t>3) Desired gene (insulin) inserted into plasmid</a:t>
            </a:r>
          </a:p>
          <a:p>
            <a:r>
              <a:rPr lang="en-US" dirty="0" smtClean="0"/>
              <a:t>4) Plasmid gets re-inserted into cell</a:t>
            </a:r>
          </a:p>
          <a:p>
            <a:r>
              <a:rPr lang="en-US" dirty="0" smtClean="0"/>
              <a:t>5) Overtime the plasmid gets incorporated into DNA of cell and cell will start producing the desired product (insulin)</a:t>
            </a:r>
          </a:p>
          <a:p>
            <a:endParaRPr lang="en-US" dirty="0" smtClean="0"/>
          </a:p>
          <a:p>
            <a:pPr>
              <a:buNone/>
            </a:pPr>
            <a:r>
              <a:rPr lang="en-US" dirty="0" smtClean="0">
                <a:hlinkClick r:id="rId2"/>
              </a:rPr>
              <a:t>http://www.abpischools.org.uk/page/modules diabetes/diabetes6.cfm?coSiteNavigation_allTopic=1</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9655" y="-53575"/>
            <a:ext cx="7323447" cy="69115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468313" y="188913"/>
            <a:ext cx="8229600" cy="782637"/>
          </a:xfrm>
        </p:spPr>
        <p:txBody>
          <a:bodyPr wrap="square" numCol="1" compatLnSpc="1">
            <a:prstTxWarp prst="textNoShape">
              <a:avLst/>
            </a:prstTxWarp>
          </a:bodyPr>
          <a:lstStyle/>
          <a:p>
            <a:pPr eaLnBrk="1" hangingPunct="1"/>
            <a:r>
              <a:rPr lang="en-US" sz="4300">
                <a:solidFill>
                  <a:srgbClr val="F6C16A"/>
                </a:solidFill>
                <a:effectLst>
                  <a:outerShdw blurRad="38100" dist="38100" dir="2700000" algn="tl">
                    <a:srgbClr val="FFFFFF"/>
                  </a:outerShdw>
                </a:effectLst>
                <a:latin typeface="Times New Roman" pitchFamily="1" charset="0"/>
                <a:ea typeface="ＭＳ Ｐゴシック" pitchFamily="1" charset="-128"/>
                <a:cs typeface="ＭＳ Ｐゴシック" pitchFamily="1" charset="-128"/>
              </a:rPr>
              <a:t>Genetically modified food</a:t>
            </a:r>
            <a:endParaRPr lang="en-CA" sz="4300">
              <a:solidFill>
                <a:srgbClr val="F6C16A"/>
              </a:solidFill>
              <a:effectLst>
                <a:outerShdw blurRad="38100" dist="38100" dir="2700000" algn="tl">
                  <a:srgbClr val="FFFFFF"/>
                </a:outerShdw>
              </a:effectLst>
              <a:latin typeface="Times New Roman" pitchFamily="1" charset="0"/>
              <a:ea typeface="ＭＳ Ｐゴシック" pitchFamily="1" charset="-128"/>
              <a:cs typeface="ＭＳ Ｐゴシック" pitchFamily="1" charset="-128"/>
            </a:endParaRPr>
          </a:p>
        </p:txBody>
      </p:sp>
      <p:pic>
        <p:nvPicPr>
          <p:cNvPr id="547844" name="Picture 4" descr="abc_wnt_fish_001019_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850" y="3954463"/>
            <a:ext cx="4032250" cy="29035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47846" name="Picture 6" descr="fritz1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148263" y="4170363"/>
            <a:ext cx="3600450" cy="26876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47845" name="Text Box 5"/>
          <p:cNvSpPr txBox="1">
            <a:spLocks noChangeArrowheads="1"/>
          </p:cNvSpPr>
          <p:nvPr/>
        </p:nvSpPr>
        <p:spPr bwMode="auto">
          <a:xfrm>
            <a:off x="250825" y="1125538"/>
            <a:ext cx="410527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prstTxWarp prst="textNoShape">
              <a:avLst/>
            </a:prstTxWarp>
            <a:spAutoFit/>
          </a:bodyPr>
          <a:lstStyle/>
          <a:p>
            <a:pPr>
              <a:spcBef>
                <a:spcPct val="50000"/>
              </a:spcBef>
            </a:pPr>
            <a:r>
              <a:rPr lang="en-US" sz="2800">
                <a:latin typeface="Times New Roman" pitchFamily="1" charset="0"/>
              </a:rPr>
              <a:t>These fish are the same age, but the one on the bottom is growing much slower.  The fish on the top has been genetically modified to grow faster.</a:t>
            </a:r>
            <a:endParaRPr lang="en-CA" sz="2800">
              <a:latin typeface="Times New Roman" pitchFamily="1" charset="0"/>
            </a:endParaRPr>
          </a:p>
        </p:txBody>
      </p:sp>
      <p:sp>
        <p:nvSpPr>
          <p:cNvPr id="547847" name="Text Box 7"/>
          <p:cNvSpPr txBox="1">
            <a:spLocks noChangeArrowheads="1"/>
          </p:cNvSpPr>
          <p:nvPr/>
        </p:nvSpPr>
        <p:spPr bwMode="auto">
          <a:xfrm>
            <a:off x="4572000" y="1052513"/>
            <a:ext cx="4572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prstTxWarp prst="textNoShape">
              <a:avLst/>
            </a:prstTxWarp>
            <a:spAutoFit/>
          </a:bodyPr>
          <a:lstStyle/>
          <a:p>
            <a:pPr>
              <a:spcBef>
                <a:spcPct val="50000"/>
              </a:spcBef>
            </a:pPr>
            <a:r>
              <a:rPr lang="en-US" sz="2800" dirty="0">
                <a:latin typeface="Times New Roman" pitchFamily="1" charset="0"/>
              </a:rPr>
              <a:t>These tomatoes were grown in the same field.  The tomatoes on the left have been eaten by pests while the tomatoes on the </a:t>
            </a:r>
            <a:r>
              <a:rPr lang="en-US" sz="2800" dirty="0" smtClean="0">
                <a:latin typeface="Times New Roman" pitchFamily="1" charset="0"/>
              </a:rPr>
              <a:t>right</a:t>
            </a:r>
            <a:r>
              <a:rPr lang="en-US" sz="2800" dirty="0" smtClean="0">
                <a:latin typeface="Times New Roman" pitchFamily="1" charset="0"/>
              </a:rPr>
              <a:t> </a:t>
            </a:r>
            <a:r>
              <a:rPr lang="en-US" sz="2800" dirty="0">
                <a:latin typeface="Times New Roman" pitchFamily="1" charset="0"/>
              </a:rPr>
              <a:t>are untouched because they were genetically modified to be pest resistant.</a:t>
            </a:r>
            <a:endParaRPr lang="en-CA" sz="2800" dirty="0">
              <a:latin typeface="Times New Roman" pitchFamily="1"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250825" y="333375"/>
            <a:ext cx="3814763" cy="6264275"/>
          </a:xfrm>
        </p:spPr>
        <p:txBody>
          <a:bodyPr wrap="square" numCol="1" compatLnSpc="1">
            <a:prstTxWarp prst="textNoShape">
              <a:avLst/>
            </a:prstTxWarp>
          </a:bodyPr>
          <a:lstStyle/>
          <a:p>
            <a:pPr algn="l" eaLnBrk="1" hangingPunct="1"/>
            <a:r>
              <a:rPr lang="en-US" sz="3200" b="1" smtClean="0">
                <a:effectLst>
                  <a:outerShdw blurRad="38100" dist="38100" dir="2700000" algn="tl">
                    <a:srgbClr val="212121"/>
                  </a:outerShdw>
                </a:effectLst>
                <a:latin typeface="Times New Roman" pitchFamily="18" charset="0"/>
                <a:ea typeface="ＭＳ Ｐゴシック" pitchFamily="34" charset="-128"/>
              </a:rPr>
              <a:t>Mr. Green Genes,</a:t>
            </a:r>
            <a:br>
              <a:rPr lang="en-US" sz="3200" b="1" smtClean="0">
                <a:effectLst>
                  <a:outerShdw blurRad="38100" dist="38100" dir="2700000" algn="tl">
                    <a:srgbClr val="212121"/>
                  </a:outerShdw>
                </a:effectLst>
                <a:latin typeface="Times New Roman" pitchFamily="18" charset="0"/>
                <a:ea typeface="ＭＳ Ｐゴシック" pitchFamily="34" charset="-128"/>
              </a:rPr>
            </a:br>
            <a:r>
              <a:rPr lang="en-US" sz="3200" b="1" smtClean="0">
                <a:effectLst>
                  <a:outerShdw blurRad="38100" dist="38100" dir="2700000" algn="tl">
                    <a:srgbClr val="212121"/>
                  </a:outerShdw>
                </a:effectLst>
                <a:latin typeface="Times New Roman" pitchFamily="18" charset="0"/>
                <a:ea typeface="ＭＳ Ｐゴシック" pitchFamily="34" charset="-128"/>
              </a:rPr>
              <a:t>a transgenic cat</a:t>
            </a:r>
            <a:br>
              <a:rPr lang="en-US" sz="3200" b="1" smtClean="0">
                <a:effectLst>
                  <a:outerShdw blurRad="38100" dist="38100" dir="2700000" algn="tl">
                    <a:srgbClr val="212121"/>
                  </a:outerShdw>
                </a:effectLst>
                <a:latin typeface="Times New Roman" pitchFamily="18" charset="0"/>
                <a:ea typeface="ＭＳ Ｐゴシック" pitchFamily="34" charset="-128"/>
              </a:rPr>
            </a:br>
            <a:r>
              <a:rPr lang="en-US" sz="3200" smtClean="0">
                <a:effectLst>
                  <a:outerShdw blurRad="38100" dist="38100" dir="2700000" algn="tl">
                    <a:srgbClr val="212121"/>
                  </a:outerShdw>
                </a:effectLst>
                <a:latin typeface="Times New Roman" pitchFamily="18" charset="0"/>
                <a:ea typeface="ＭＳ Ｐゴシック" pitchFamily="34" charset="-128"/>
              </a:rPr>
              <a:t/>
            </a:r>
            <a:br>
              <a:rPr lang="en-US" sz="3200" smtClean="0">
                <a:effectLst>
                  <a:outerShdw blurRad="38100" dist="38100" dir="2700000" algn="tl">
                    <a:srgbClr val="212121"/>
                  </a:outerShdw>
                </a:effectLst>
                <a:latin typeface="Times New Roman" pitchFamily="18" charset="0"/>
                <a:ea typeface="ＭＳ Ｐゴシック" pitchFamily="34" charset="-128"/>
              </a:rPr>
            </a:br>
            <a:r>
              <a:rPr lang="en-US" sz="2800" smtClean="0">
                <a:effectLst>
                  <a:outerShdw blurRad="38100" dist="38100" dir="2700000" algn="tl">
                    <a:srgbClr val="212121"/>
                  </a:outerShdw>
                </a:effectLst>
                <a:latin typeface="Times New Roman" pitchFamily="18" charset="0"/>
                <a:ea typeface="ＭＳ Ｐゴシック" pitchFamily="34" charset="-128"/>
              </a:rPr>
              <a:t>Green fluorescence protein, or GFP, was inserted into his genome using recombinant DNA technology.</a:t>
            </a:r>
            <a:br>
              <a:rPr lang="en-US" sz="2800" smtClean="0">
                <a:effectLst>
                  <a:outerShdw blurRad="38100" dist="38100" dir="2700000" algn="tl">
                    <a:srgbClr val="212121"/>
                  </a:outerShdw>
                </a:effectLst>
                <a:latin typeface="Times New Roman" pitchFamily="18" charset="0"/>
                <a:ea typeface="ＭＳ Ｐゴシック" pitchFamily="34" charset="-128"/>
              </a:rPr>
            </a:br>
            <a:r>
              <a:rPr lang="en-US" sz="2800" smtClean="0">
                <a:effectLst>
                  <a:outerShdw blurRad="38100" dist="38100" dir="2700000" algn="tl">
                    <a:srgbClr val="212121"/>
                  </a:outerShdw>
                </a:effectLst>
                <a:latin typeface="Times New Roman" pitchFamily="18" charset="0"/>
                <a:ea typeface="ＭＳ Ｐゴシック" pitchFamily="34" charset="-128"/>
              </a:rPr>
              <a:t/>
            </a:r>
            <a:br>
              <a:rPr lang="en-US" sz="2800" smtClean="0">
                <a:effectLst>
                  <a:outerShdw blurRad="38100" dist="38100" dir="2700000" algn="tl">
                    <a:srgbClr val="212121"/>
                  </a:outerShdw>
                </a:effectLst>
                <a:latin typeface="Times New Roman" pitchFamily="18" charset="0"/>
                <a:ea typeface="ＭＳ Ｐゴシック" pitchFamily="34" charset="-128"/>
              </a:rPr>
            </a:br>
            <a:r>
              <a:rPr lang="en-US" sz="2800" smtClean="0">
                <a:effectLst>
                  <a:outerShdw blurRad="38100" dist="38100" dir="2700000" algn="tl">
                    <a:srgbClr val="212121"/>
                  </a:outerShdw>
                </a:effectLst>
                <a:latin typeface="Times New Roman" pitchFamily="18" charset="0"/>
                <a:ea typeface="ＭＳ Ｐゴシック" pitchFamily="34" charset="-128"/>
              </a:rPr>
              <a:t>GFP fluoresces (glows) when exposed to a blacklight</a:t>
            </a:r>
          </a:p>
        </p:txBody>
      </p:sp>
      <p:pic>
        <p:nvPicPr>
          <p:cNvPr id="25602" name="Picture 4" descr="glow 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04813"/>
            <a:ext cx="4935538"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428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glow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4" descr="s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0"/>
            <a:ext cx="45640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shine on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938" y="3581400"/>
            <a:ext cx="45640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p:cNvSpPr txBox="1">
            <a:spLocks noChangeArrowheads="1"/>
          </p:cNvSpPr>
          <p:nvPr/>
        </p:nvSpPr>
        <p:spPr bwMode="auto">
          <a:xfrm>
            <a:off x="762000" y="228600"/>
            <a:ext cx="2954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lgn="ctr" defTabSz="914400" eaLnBrk="1" fontAlgn="base" hangingPunct="1">
              <a:spcBef>
                <a:spcPct val="0"/>
              </a:spcBef>
              <a:spcAft>
                <a:spcPct val="0"/>
              </a:spcAft>
            </a:pPr>
            <a:r>
              <a:rPr lang="en-US" sz="4000" b="1" smtClean="0">
                <a:solidFill>
                  <a:srgbClr val="00FF00"/>
                </a:solidFill>
                <a:latin typeface="Courier New" pitchFamily="49" charset="0"/>
                <a:cs typeface="Courier New" pitchFamily="49" charset="0"/>
              </a:rPr>
              <a:t>Studying </a:t>
            </a:r>
          </a:p>
          <a:p>
            <a:pPr algn="ctr" defTabSz="914400" eaLnBrk="1" fontAlgn="base" hangingPunct="1">
              <a:spcBef>
                <a:spcPct val="0"/>
              </a:spcBef>
              <a:spcAft>
                <a:spcPct val="0"/>
              </a:spcAft>
            </a:pPr>
            <a:r>
              <a:rPr lang="en-US" sz="4000" b="1" smtClean="0">
                <a:solidFill>
                  <a:srgbClr val="00FF00"/>
                </a:solidFill>
                <a:latin typeface="Courier New" pitchFamily="49" charset="0"/>
                <a:cs typeface="Courier New" pitchFamily="49" charset="0"/>
              </a:rPr>
              <a:t>Cancer</a:t>
            </a:r>
          </a:p>
        </p:txBody>
      </p:sp>
    </p:spTree>
    <p:extLst>
      <p:ext uri="{BB962C8B-B14F-4D97-AF65-F5344CB8AC3E}">
        <p14:creationId xmlns:p14="http://schemas.microsoft.com/office/powerpoint/2010/main" val="3066593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gfp.conncoll.edu/images/hi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077200" cy="613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2"/>
          <p:cNvSpPr txBox="1">
            <a:spLocks noChangeArrowheads="1"/>
          </p:cNvSpPr>
          <p:nvPr/>
        </p:nvSpPr>
        <p:spPr bwMode="auto">
          <a:xfrm>
            <a:off x="2362200" y="0"/>
            <a:ext cx="4186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defTabSz="914400" eaLnBrk="1" fontAlgn="base" hangingPunct="1">
              <a:spcBef>
                <a:spcPct val="0"/>
              </a:spcBef>
              <a:spcAft>
                <a:spcPct val="0"/>
              </a:spcAft>
            </a:pPr>
            <a:r>
              <a:rPr lang="en-US" sz="4000" b="1" smtClean="0">
                <a:solidFill>
                  <a:srgbClr val="00FF00"/>
                </a:solidFill>
                <a:latin typeface="Courier New" pitchFamily="49" charset="0"/>
                <a:cs typeface="Courier New" pitchFamily="49" charset="0"/>
              </a:rPr>
              <a:t>HIV Virulence</a:t>
            </a:r>
          </a:p>
        </p:txBody>
      </p:sp>
    </p:spTree>
    <p:extLst>
      <p:ext uri="{BB962C8B-B14F-4D97-AF65-F5344CB8AC3E}">
        <p14:creationId xmlns:p14="http://schemas.microsoft.com/office/powerpoint/2010/main" val="1763885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they genetically modify foods?</a:t>
            </a:r>
            <a:endParaRPr lang="en-US" dirty="0"/>
          </a:p>
        </p:txBody>
      </p:sp>
      <p:sp>
        <p:nvSpPr>
          <p:cNvPr id="3" name="Text Placeholder 2"/>
          <p:cNvSpPr>
            <a:spLocks noGrp="1"/>
          </p:cNvSpPr>
          <p:nvPr>
            <p:ph type="body" sz="half" idx="1"/>
          </p:nvPr>
        </p:nvSpPr>
        <p:spPr/>
        <p:txBody>
          <a:bodyPr>
            <a:normAutofit/>
          </a:bodyPr>
          <a:lstStyle/>
          <a:p>
            <a:r>
              <a:rPr lang="en-US" dirty="0" smtClean="0"/>
              <a:t>Recombinant DNA!</a:t>
            </a:r>
          </a:p>
          <a:p>
            <a:pPr lvl="1"/>
            <a:r>
              <a:rPr lang="en-US" dirty="0" smtClean="0"/>
              <a:t>Desired genes are transferred to specific crops </a:t>
            </a:r>
          </a:p>
          <a:p>
            <a:pPr lvl="1"/>
            <a:r>
              <a:rPr lang="en-US" dirty="0" smtClean="0"/>
              <a:t>Examples: bigger size, specific nutrients, resistance to drought or pests</a:t>
            </a:r>
          </a:p>
        </p:txBody>
      </p:sp>
      <p:pic>
        <p:nvPicPr>
          <p:cNvPr id="10" name="Picture 9"/>
          <p:cNvPicPr>
            <a:picLocks noChangeAspect="1"/>
          </p:cNvPicPr>
          <p:nvPr/>
        </p:nvPicPr>
        <p:blipFill>
          <a:blip r:embed="rId2"/>
          <a:stretch>
            <a:fillRect/>
          </a:stretch>
        </p:blipFill>
        <p:spPr>
          <a:xfrm>
            <a:off x="5860098" y="3687234"/>
            <a:ext cx="2826702" cy="2765252"/>
          </a:xfrm>
          <a:prstGeom prst="rect">
            <a:avLst/>
          </a:prstGeom>
        </p:spPr>
      </p:pic>
      <p:pic>
        <p:nvPicPr>
          <p:cNvPr id="11" name="Picture 10"/>
          <p:cNvPicPr>
            <a:picLocks noChangeAspect="1"/>
          </p:cNvPicPr>
          <p:nvPr/>
        </p:nvPicPr>
        <p:blipFill>
          <a:blip r:embed="rId3"/>
          <a:stretch>
            <a:fillRect/>
          </a:stretch>
        </p:blipFill>
        <p:spPr>
          <a:xfrm>
            <a:off x="723900" y="4007954"/>
            <a:ext cx="3848100" cy="2108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a:t>
            </a:r>
            <a:endParaRPr lang="en-US" dirty="0"/>
          </a:p>
        </p:txBody>
      </p:sp>
      <p:sp>
        <p:nvSpPr>
          <p:cNvPr id="5" name="Rectangle 4"/>
          <p:cNvSpPr/>
          <p:nvPr/>
        </p:nvSpPr>
        <p:spPr>
          <a:xfrm>
            <a:off x="0" y="1225690"/>
            <a:ext cx="8994005" cy="4524315"/>
          </a:xfrm>
          <a:prstGeom prst="rect">
            <a:avLst/>
          </a:prstGeom>
        </p:spPr>
        <p:txBody>
          <a:bodyPr wrap="square">
            <a:spAutoFit/>
          </a:bodyPr>
          <a:lstStyle/>
          <a:p>
            <a:r>
              <a:rPr lang="en-US" sz="2400" dirty="0" smtClean="0"/>
              <a:t>Genetically Modified (GM) crops can be made resistant to viruses, fungi and bacterial growth.</a:t>
            </a:r>
          </a:p>
          <a:p>
            <a:endParaRPr lang="en-US" sz="2400" dirty="0" smtClean="0"/>
          </a:p>
          <a:p>
            <a:r>
              <a:rPr lang="en-US" sz="2400" dirty="0" smtClean="0"/>
              <a:t>-GM crops can be engineered to grow faster.</a:t>
            </a:r>
          </a:p>
          <a:p>
            <a:endParaRPr lang="en-US" sz="2400" dirty="0" smtClean="0"/>
          </a:p>
          <a:p>
            <a:r>
              <a:rPr lang="en-US" sz="2400" dirty="0" smtClean="0"/>
              <a:t>-GM crops can be engineered to be pest-resistant</a:t>
            </a:r>
          </a:p>
          <a:p>
            <a:endParaRPr lang="en-US" sz="2400" dirty="0" smtClean="0"/>
          </a:p>
          <a:p>
            <a:r>
              <a:rPr lang="en-US" sz="2400" dirty="0" smtClean="0"/>
              <a:t>-GM crops can be engineered to tolerate extreme weather conditions</a:t>
            </a:r>
          </a:p>
          <a:p>
            <a:endParaRPr lang="en-US" sz="2400" dirty="0" smtClean="0"/>
          </a:p>
          <a:p>
            <a:r>
              <a:rPr lang="en-US" sz="2400" dirty="0" smtClean="0"/>
              <a:t>-GM crops can be engineered with added vitamins and minerals, which is especially beneficial in third world countries dealing with malnutrition</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a:t>
            </a:r>
            <a:endParaRPr lang="en-US" dirty="0"/>
          </a:p>
        </p:txBody>
      </p:sp>
      <p:sp>
        <p:nvSpPr>
          <p:cNvPr id="3" name="Text Placeholder 2"/>
          <p:cNvSpPr>
            <a:spLocks noGrp="1"/>
          </p:cNvSpPr>
          <p:nvPr>
            <p:ph type="body" sz="half" idx="1"/>
          </p:nvPr>
        </p:nvSpPr>
        <p:spPr>
          <a:xfrm>
            <a:off x="457200" y="1600200"/>
            <a:ext cx="8229600" cy="4222708"/>
          </a:xfrm>
        </p:spPr>
        <p:txBody>
          <a:bodyPr>
            <a:normAutofit fontScale="85000" lnSpcReduction="10000"/>
          </a:bodyPr>
          <a:lstStyle/>
          <a:p>
            <a:r>
              <a:rPr lang="en-US" dirty="0" smtClean="0"/>
              <a:t>There are a lot of unanswered questions</a:t>
            </a:r>
          </a:p>
          <a:p>
            <a:pPr lvl="1"/>
            <a:r>
              <a:rPr lang="en-US" sz="3892" dirty="0" smtClean="0"/>
              <a:t>What are the long term health effects?</a:t>
            </a:r>
          </a:p>
          <a:p>
            <a:pPr lvl="1"/>
            <a:r>
              <a:rPr lang="en-US" sz="3892" dirty="0" smtClean="0"/>
              <a:t>Can GM foods cause new allergies?</a:t>
            </a:r>
          </a:p>
          <a:p>
            <a:pPr lvl="1"/>
            <a:r>
              <a:rPr lang="en-US" sz="3892" dirty="0" smtClean="0"/>
              <a:t>What are the effects on the environment?</a:t>
            </a:r>
          </a:p>
          <a:p>
            <a:pPr lvl="1"/>
            <a:r>
              <a:rPr lang="en-US" sz="3892" dirty="0" smtClean="0"/>
              <a:t>What’s next…genetically modified animals?</a:t>
            </a:r>
          </a:p>
          <a:p>
            <a:r>
              <a:rPr lang="en-US" sz="2824" dirty="0" smtClean="0"/>
              <a:t>We do not fully understand the effects GM food can have on our world</a:t>
            </a:r>
            <a:endParaRPr lang="en-US" sz="2824"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en-US" dirty="0" smtClean="0"/>
          </a:p>
          <a:p>
            <a:r>
              <a:rPr lang="en-US" dirty="0" smtClean="0"/>
              <a:t>What does technology mean?</a:t>
            </a:r>
          </a:p>
          <a:p>
            <a:pPr lvl="1"/>
            <a:r>
              <a:rPr lang="en-US" dirty="0"/>
              <a:t>the application of scientific knowledge for practical purposes, especially in </a:t>
            </a:r>
            <a:r>
              <a:rPr lang="en-US" dirty="0" smtClean="0"/>
              <a:t>industry</a:t>
            </a:r>
          </a:p>
          <a:p>
            <a:pPr>
              <a:buNone/>
            </a:pPr>
            <a:endParaRPr lang="en-US" dirty="0" smtClean="0"/>
          </a:p>
          <a:p>
            <a:pPr>
              <a:buNone/>
            </a:pPr>
            <a:endParaRPr lang="en-US" dirty="0" smtClean="0"/>
          </a:p>
          <a:p>
            <a:r>
              <a:rPr lang="en-US" dirty="0" smtClean="0"/>
              <a:t>What does “bio” mean?</a:t>
            </a:r>
          </a:p>
          <a:p>
            <a:pPr lvl="1"/>
            <a:r>
              <a:rPr lang="en-US" dirty="0" smtClean="0"/>
              <a:t>LIFE</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tell your food is genetically modified?</a:t>
            </a:r>
            <a:endParaRPr lang="en-US" dirty="0"/>
          </a:p>
        </p:txBody>
      </p:sp>
      <p:sp>
        <p:nvSpPr>
          <p:cNvPr id="3" name="Text Placeholder 2"/>
          <p:cNvSpPr>
            <a:spLocks noGrp="1"/>
          </p:cNvSpPr>
          <p:nvPr>
            <p:ph type="body" sz="half" idx="1"/>
          </p:nvPr>
        </p:nvSpPr>
        <p:spPr>
          <a:xfrm>
            <a:off x="457200" y="1600200"/>
            <a:ext cx="8229600" cy="4866032"/>
          </a:xfrm>
        </p:spPr>
        <p:txBody>
          <a:bodyPr/>
          <a:lstStyle/>
          <a:p>
            <a:r>
              <a:rPr lang="en-US" dirty="0" smtClean="0"/>
              <a:t>A warning label is currently not required</a:t>
            </a:r>
          </a:p>
          <a:p>
            <a:r>
              <a:rPr lang="en-US" dirty="0" smtClean="0"/>
              <a:t>To know, look for common GM ingredients</a:t>
            </a:r>
          </a:p>
          <a:p>
            <a:pPr lvl="1"/>
            <a:r>
              <a:rPr lang="en-US" dirty="0" smtClean="0"/>
              <a:t>Soy lecithin</a:t>
            </a:r>
          </a:p>
          <a:p>
            <a:pPr lvl="1"/>
            <a:r>
              <a:rPr lang="en-US" dirty="0" smtClean="0"/>
              <a:t>Fructose</a:t>
            </a:r>
          </a:p>
          <a:p>
            <a:pPr lvl="1"/>
            <a:r>
              <a:rPr lang="en-US" dirty="0" smtClean="0"/>
              <a:t>Dextrose</a:t>
            </a:r>
          </a:p>
          <a:p>
            <a:pPr lvl="1"/>
            <a:r>
              <a:rPr lang="en-US" dirty="0" smtClean="0"/>
              <a:t>Rapeseed oil</a:t>
            </a:r>
          </a:p>
          <a:p>
            <a:pPr lvl="1"/>
            <a:r>
              <a:rPr lang="en-US" dirty="0" smtClean="0"/>
              <a:t>Cottonseed oil</a:t>
            </a:r>
          </a:p>
          <a:p>
            <a:pPr lvl="1"/>
            <a:r>
              <a:rPr lang="en-US" dirty="0" smtClean="0"/>
              <a:t>Most corn syrups or corn starches</a:t>
            </a:r>
          </a:p>
          <a:p>
            <a:r>
              <a:rPr lang="en-US" dirty="0" smtClean="0"/>
              <a:t>Some foods are labeled GMO Free</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771900"/>
            <a:ext cx="2946400" cy="2755900"/>
          </a:xfrm>
          <a:prstGeom prst="rect">
            <a:avLst/>
          </a:prstGeom>
        </p:spPr>
      </p:pic>
      <p:pic>
        <p:nvPicPr>
          <p:cNvPr id="6" name="Picture 5"/>
          <p:cNvPicPr>
            <a:picLocks noChangeAspect="1"/>
          </p:cNvPicPr>
          <p:nvPr/>
        </p:nvPicPr>
        <p:blipFill>
          <a:blip r:embed="rId3"/>
          <a:stretch>
            <a:fillRect/>
          </a:stretch>
        </p:blipFill>
        <p:spPr>
          <a:xfrm>
            <a:off x="6566172" y="185980"/>
            <a:ext cx="2577828" cy="2577828"/>
          </a:xfrm>
          <a:prstGeom prst="rect">
            <a:avLst/>
          </a:prstGeom>
        </p:spPr>
      </p:pic>
      <p:pic>
        <p:nvPicPr>
          <p:cNvPr id="7" name="Picture 6"/>
          <p:cNvPicPr>
            <a:picLocks noChangeAspect="1"/>
          </p:cNvPicPr>
          <p:nvPr/>
        </p:nvPicPr>
        <p:blipFill>
          <a:blip r:embed="rId4"/>
          <a:stretch>
            <a:fillRect/>
          </a:stretch>
        </p:blipFill>
        <p:spPr>
          <a:xfrm>
            <a:off x="7245463" y="3348584"/>
            <a:ext cx="1898537" cy="3509416"/>
          </a:xfrm>
          <a:prstGeom prst="rect">
            <a:avLst/>
          </a:prstGeom>
        </p:spPr>
      </p:pic>
      <p:sp>
        <p:nvSpPr>
          <p:cNvPr id="8" name="TextBox 7"/>
          <p:cNvSpPr txBox="1"/>
          <p:nvPr/>
        </p:nvSpPr>
        <p:spPr>
          <a:xfrm>
            <a:off x="0" y="185980"/>
            <a:ext cx="7674132" cy="584776"/>
          </a:xfrm>
          <a:prstGeom prst="rect">
            <a:avLst/>
          </a:prstGeom>
          <a:noFill/>
        </p:spPr>
        <p:txBody>
          <a:bodyPr wrap="square" rtlCol="0">
            <a:spAutoFit/>
          </a:bodyPr>
          <a:lstStyle/>
          <a:p>
            <a:r>
              <a:rPr lang="en-US" sz="3200" dirty="0" smtClean="0"/>
              <a:t>More common than you think….</a:t>
            </a:r>
            <a:endParaRPr lang="en-US" sz="3200" dirty="0"/>
          </a:p>
        </p:txBody>
      </p:sp>
      <p:pic>
        <p:nvPicPr>
          <p:cNvPr id="9" name="Picture 8"/>
          <p:cNvPicPr>
            <a:picLocks noChangeAspect="1"/>
          </p:cNvPicPr>
          <p:nvPr/>
        </p:nvPicPr>
        <p:blipFill>
          <a:blip r:embed="rId5"/>
          <a:stretch>
            <a:fillRect/>
          </a:stretch>
        </p:blipFill>
        <p:spPr>
          <a:xfrm>
            <a:off x="3246944" y="3488284"/>
            <a:ext cx="3600203" cy="3039516"/>
          </a:xfrm>
          <a:prstGeom prst="rect">
            <a:avLst/>
          </a:prstGeom>
        </p:spPr>
      </p:pic>
      <p:pic>
        <p:nvPicPr>
          <p:cNvPr id="10" name="Picture 9"/>
          <p:cNvPicPr>
            <a:picLocks noChangeAspect="1"/>
          </p:cNvPicPr>
          <p:nvPr/>
        </p:nvPicPr>
        <p:blipFill>
          <a:blip r:embed="rId6"/>
          <a:stretch>
            <a:fillRect/>
          </a:stretch>
        </p:blipFill>
        <p:spPr>
          <a:xfrm>
            <a:off x="914400" y="770756"/>
            <a:ext cx="2032000" cy="2933700"/>
          </a:xfrm>
          <a:prstGeom prst="rect">
            <a:avLst/>
          </a:prstGeom>
        </p:spPr>
      </p:pic>
      <p:pic>
        <p:nvPicPr>
          <p:cNvPr id="11" name="Picture 10"/>
          <p:cNvPicPr>
            <a:picLocks noChangeAspect="1"/>
          </p:cNvPicPr>
          <p:nvPr/>
        </p:nvPicPr>
        <p:blipFill>
          <a:blip r:embed="rId7"/>
          <a:stretch>
            <a:fillRect/>
          </a:stretch>
        </p:blipFill>
        <p:spPr>
          <a:xfrm>
            <a:off x="3246944" y="1224482"/>
            <a:ext cx="3191956" cy="212410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gerprint.jpeg"/>
          <p:cNvPicPr>
            <a:picLocks noChangeAspect="1"/>
          </p:cNvPicPr>
          <p:nvPr/>
        </p:nvPicPr>
        <p:blipFill>
          <a:blip r:embed="rId3"/>
          <a:stretch>
            <a:fillRect/>
          </a:stretch>
        </p:blipFill>
        <p:spPr>
          <a:xfrm>
            <a:off x="5603027" y="1600200"/>
            <a:ext cx="3083773" cy="4466154"/>
          </a:xfrm>
          <a:prstGeom prst="rect">
            <a:avLst/>
          </a:prstGeom>
          <a:solidFill>
            <a:schemeClr val="bg1">
              <a:lumMod val="65000"/>
            </a:schemeClr>
          </a:solidFill>
        </p:spPr>
      </p:pic>
      <p:sp>
        <p:nvSpPr>
          <p:cNvPr id="2" name="Title 1"/>
          <p:cNvSpPr>
            <a:spLocks noGrp="1"/>
          </p:cNvSpPr>
          <p:nvPr>
            <p:ph type="title"/>
          </p:nvPr>
        </p:nvSpPr>
        <p:spPr/>
        <p:txBody>
          <a:bodyPr/>
          <a:lstStyle/>
          <a:p>
            <a:r>
              <a:rPr lang="en-US" dirty="0" smtClean="0"/>
              <a:t>Crime Scene Investigation</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r>
              <a:rPr lang="en-US" dirty="0" smtClean="0"/>
              <a:t>Latex gloves: Fingerprints</a:t>
            </a:r>
          </a:p>
          <a:p>
            <a:r>
              <a:rPr lang="en-US" dirty="0" smtClean="0"/>
              <a:t>Hairnet, face mask etc.?? …</a:t>
            </a:r>
          </a:p>
          <a:p>
            <a:r>
              <a:rPr lang="en-US" dirty="0" smtClean="0"/>
              <a:t>…...DNA FINGERPRINTS!</a:t>
            </a:r>
          </a:p>
          <a:p>
            <a:pPr lvl="6"/>
            <a:endParaRPr lang="en-US" dirty="0" smtClean="0"/>
          </a:p>
          <a:p>
            <a:pPr lvl="6"/>
            <a:endParaRPr lang="en-US" dirty="0" smtClean="0"/>
          </a:p>
          <a:p>
            <a:pPr lvl="6"/>
            <a:endParaRPr lang="en-US" dirty="0" smtClean="0"/>
          </a:p>
          <a:p>
            <a:pPr lvl="6"/>
            <a:endParaRPr lang="en-US" dirty="0" smtClean="0"/>
          </a:p>
          <a:p>
            <a:pPr lvl="6"/>
            <a:endParaRPr lang="en-US" dirty="0" smtClean="0"/>
          </a:p>
          <a:p>
            <a:pPr lvl="6"/>
            <a:endParaRPr lang="en-US" dirty="0" smtClean="0"/>
          </a:p>
          <a:p>
            <a:pPr lvl="8">
              <a:buNone/>
            </a:pPr>
            <a:r>
              <a:rPr lang="en-US" dirty="0" smtClean="0"/>
              <a:t>				</a:t>
            </a:r>
          </a:p>
          <a:p>
            <a:pPr lvl="8">
              <a:buNone/>
            </a:pPr>
            <a:r>
              <a:rPr lang="en-US" dirty="0" smtClean="0"/>
              <a:t>	</a:t>
            </a:r>
          </a:p>
          <a:p>
            <a:pPr lvl="8">
              <a:buNone/>
            </a:pPr>
            <a:r>
              <a:rPr lang="en-US" dirty="0" smtClean="0"/>
              <a:t>				(DNA is not an actual fingerprint)</a:t>
            </a:r>
            <a:endParaRPr lang="en-US" dirty="0"/>
          </a:p>
        </p:txBody>
      </p:sp>
      <p:pic>
        <p:nvPicPr>
          <p:cNvPr id="5" name="Picture 4" descr="hair.jpeg"/>
          <p:cNvPicPr>
            <a:picLocks noChangeAspect="1"/>
          </p:cNvPicPr>
          <p:nvPr/>
        </p:nvPicPr>
        <p:blipFill>
          <a:blip r:embed="rId4"/>
          <a:stretch>
            <a:fillRect/>
          </a:stretch>
        </p:blipFill>
        <p:spPr>
          <a:xfrm>
            <a:off x="457200" y="3429000"/>
            <a:ext cx="2857500" cy="2844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Fingerprinting</a:t>
            </a:r>
            <a:endParaRPr lang="en-US" dirty="0"/>
          </a:p>
        </p:txBody>
      </p:sp>
      <p:sp>
        <p:nvSpPr>
          <p:cNvPr id="3" name="Content Placeholder 2"/>
          <p:cNvSpPr>
            <a:spLocks noGrp="1"/>
          </p:cNvSpPr>
          <p:nvPr>
            <p:ph idx="1"/>
          </p:nvPr>
        </p:nvSpPr>
        <p:spPr/>
        <p:txBody>
          <a:bodyPr/>
          <a:lstStyle/>
          <a:p>
            <a:r>
              <a:rPr lang="en-US" dirty="0" smtClean="0"/>
              <a:t>Each organism has their own unique </a:t>
            </a:r>
            <a:r>
              <a:rPr lang="en-US" u="sng" dirty="0" smtClean="0">
                <a:solidFill>
                  <a:srgbClr val="FF0000"/>
                </a:solidFill>
              </a:rPr>
              <a:t>DNA fingerprint</a:t>
            </a:r>
          </a:p>
          <a:p>
            <a:r>
              <a:rPr lang="en-US" dirty="0" smtClean="0"/>
              <a:t>A person’s DNA fingerprint can be used to identify a suspect in a crime</a:t>
            </a:r>
          </a:p>
          <a:p>
            <a:r>
              <a:rPr lang="en-US" dirty="0" smtClean="0"/>
              <a:t>A sample of DNA from a crime scene can be matched to a sample taken from a suspect</a:t>
            </a:r>
          </a:p>
          <a:p>
            <a:r>
              <a:rPr lang="en-US" dirty="0" smtClean="0"/>
              <a:t>What technology is needed to match the DNA samples?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Electrophoresis </a:t>
            </a:r>
            <a:endParaRPr lang="en-US" dirty="0"/>
          </a:p>
        </p:txBody>
      </p:sp>
      <p:sp>
        <p:nvSpPr>
          <p:cNvPr id="3" name="Content Placeholder 2"/>
          <p:cNvSpPr>
            <a:spLocks noGrp="1"/>
          </p:cNvSpPr>
          <p:nvPr>
            <p:ph idx="1"/>
          </p:nvPr>
        </p:nvSpPr>
        <p:spPr>
          <a:xfrm>
            <a:off x="457200" y="1600200"/>
            <a:ext cx="4408604" cy="4525963"/>
          </a:xfrm>
        </p:spPr>
        <p:txBody>
          <a:bodyPr>
            <a:normAutofit lnSpcReduction="10000"/>
          </a:bodyPr>
          <a:lstStyle/>
          <a:p>
            <a:r>
              <a:rPr lang="en-US" dirty="0" smtClean="0"/>
              <a:t>Gel Electrophoresis is a technique used to separate molecules based on </a:t>
            </a:r>
            <a:r>
              <a:rPr lang="en-US" i="1" dirty="0" smtClean="0"/>
              <a:t>size</a:t>
            </a:r>
          </a:p>
          <a:p>
            <a:r>
              <a:rPr lang="en-US" dirty="0" smtClean="0"/>
              <a:t>The size of the fragments are unique to each person so it creates a DNA fingerprint</a:t>
            </a:r>
            <a:endParaRPr lang="en-US" dirty="0"/>
          </a:p>
        </p:txBody>
      </p:sp>
      <p:pic>
        <p:nvPicPr>
          <p:cNvPr id="4" name="Picture 3" descr="gel.jpg"/>
          <p:cNvPicPr>
            <a:picLocks noChangeAspect="1"/>
          </p:cNvPicPr>
          <p:nvPr/>
        </p:nvPicPr>
        <p:blipFill>
          <a:blip r:embed="rId2"/>
          <a:stretch>
            <a:fillRect/>
          </a:stretch>
        </p:blipFill>
        <p:spPr>
          <a:xfrm>
            <a:off x="5228677" y="1600200"/>
            <a:ext cx="3458123" cy="412998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na fingerprinting.jpeg"/>
          <p:cNvPicPr>
            <a:picLocks noGrp="1" noChangeAspect="1"/>
          </p:cNvPicPr>
          <p:nvPr>
            <p:ph idx="1"/>
          </p:nvPr>
        </p:nvPicPr>
        <p:blipFill>
          <a:blip r:embed="rId2"/>
          <a:srcRect l="-19336" r="-19336"/>
          <a:stretch>
            <a:fillRect/>
          </a:stretch>
        </p:blipFill>
        <p:spPr>
          <a:xfrm>
            <a:off x="-346380" y="775288"/>
            <a:ext cx="9729545" cy="53508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Electrophoresis</a:t>
            </a:r>
            <a:endParaRPr lang="en-US" dirty="0"/>
          </a:p>
        </p:txBody>
      </p:sp>
      <p:pic>
        <p:nvPicPr>
          <p:cNvPr id="4" name="Picture 3" descr="gel 2.jpeg"/>
          <p:cNvPicPr>
            <a:picLocks noChangeAspect="1"/>
          </p:cNvPicPr>
          <p:nvPr/>
        </p:nvPicPr>
        <p:blipFill>
          <a:blip r:embed="rId2"/>
          <a:stretch>
            <a:fillRect/>
          </a:stretch>
        </p:blipFill>
        <p:spPr>
          <a:xfrm>
            <a:off x="457200" y="1417638"/>
            <a:ext cx="3814811" cy="5272828"/>
          </a:xfrm>
          <a:prstGeom prst="rect">
            <a:avLst/>
          </a:prstGeom>
        </p:spPr>
      </p:pic>
      <p:pic>
        <p:nvPicPr>
          <p:cNvPr id="5" name="Picture 4" descr="gel machiene.jpeg"/>
          <p:cNvPicPr>
            <a:picLocks noChangeAspect="1"/>
          </p:cNvPicPr>
          <p:nvPr/>
        </p:nvPicPr>
        <p:blipFill>
          <a:blip r:embed="rId3"/>
          <a:stretch>
            <a:fillRect/>
          </a:stretch>
        </p:blipFill>
        <p:spPr>
          <a:xfrm>
            <a:off x="4608998" y="1417638"/>
            <a:ext cx="3687610" cy="469332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Restriction Enzymes</a:t>
            </a:r>
            <a:endParaRPr lang="en-US" dirty="0"/>
          </a:p>
        </p:txBody>
      </p:sp>
      <p:sp>
        <p:nvSpPr>
          <p:cNvPr id="4" name="Content Placeholder 3"/>
          <p:cNvSpPr>
            <a:spLocks noGrp="1"/>
          </p:cNvSpPr>
          <p:nvPr>
            <p:ph sz="half" idx="2"/>
          </p:nvPr>
        </p:nvSpPr>
        <p:spPr>
          <a:xfrm>
            <a:off x="5105400" y="1600200"/>
            <a:ext cx="4038600" cy="4525963"/>
          </a:xfrm>
        </p:spPr>
        <p:txBody>
          <a:bodyPr>
            <a:normAutofit fontScale="85000" lnSpcReduction="20000"/>
          </a:bodyPr>
          <a:lstStyle/>
          <a:p>
            <a:r>
              <a:rPr lang="en-US" dirty="0" smtClean="0"/>
              <a:t>Humans contain enzymes that make cuts in the DNA at specific places</a:t>
            </a:r>
          </a:p>
          <a:p>
            <a:r>
              <a:rPr lang="en-US" dirty="0" smtClean="0"/>
              <a:t>These cut sites are randomly located on our DNA</a:t>
            </a:r>
          </a:p>
          <a:p>
            <a:r>
              <a:rPr lang="en-US" dirty="0" smtClean="0"/>
              <a:t>By adding these enzymes to a DNA sample, varying lengths of DNA fragments are formed</a:t>
            </a:r>
          </a:p>
          <a:p>
            <a:r>
              <a:rPr lang="en-US" dirty="0" smtClean="0"/>
              <a:t>The lengths of DNA fragments are unique to each individual</a:t>
            </a:r>
            <a:endParaRPr lang="en-US" dirty="0"/>
          </a:p>
        </p:txBody>
      </p:sp>
      <p:pic>
        <p:nvPicPr>
          <p:cNvPr id="6" name="Content Placeholder 5" descr="sticky_ends.jpg"/>
          <p:cNvPicPr>
            <a:picLocks noGrp="1" noChangeAspect="1"/>
          </p:cNvPicPr>
          <p:nvPr>
            <p:ph sz="half" idx="1"/>
          </p:nvPr>
        </p:nvPicPr>
        <p:blipFill>
          <a:blip r:embed="rId3"/>
          <a:srcRect t="-34051" b="-34051"/>
          <a:stretch>
            <a:fillRect/>
          </a:stretch>
        </p:blipFill>
        <p:spPr>
          <a:xfrm>
            <a:off x="0" y="556478"/>
            <a:ext cx="4969933" cy="556968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gel electrophoresis work?</a:t>
            </a:r>
            <a:endParaRPr lang="en-US" dirty="0"/>
          </a:p>
        </p:txBody>
      </p:sp>
      <p:sp>
        <p:nvSpPr>
          <p:cNvPr id="3" name="Content Placeholder 2"/>
          <p:cNvSpPr>
            <a:spLocks noGrp="1"/>
          </p:cNvSpPr>
          <p:nvPr>
            <p:ph idx="1"/>
          </p:nvPr>
        </p:nvSpPr>
        <p:spPr/>
        <p:txBody>
          <a:bodyPr>
            <a:normAutofit lnSpcReduction="10000"/>
          </a:bodyPr>
          <a:lstStyle/>
          <a:p>
            <a:r>
              <a:rPr lang="en-US" u="sng" dirty="0" smtClean="0">
                <a:solidFill>
                  <a:srgbClr val="FF0000"/>
                </a:solidFill>
                <a:latin typeface="Times New Roman" pitchFamily="1" charset="0"/>
              </a:rPr>
              <a:t>Restriction enzymes </a:t>
            </a:r>
            <a:r>
              <a:rPr lang="en-US" dirty="0" smtClean="0">
                <a:latin typeface="Times New Roman" pitchFamily="1" charset="0"/>
              </a:rPr>
              <a:t>cut DNA</a:t>
            </a:r>
          </a:p>
          <a:p>
            <a:r>
              <a:rPr lang="en-US" dirty="0" smtClean="0">
                <a:latin typeface="Times New Roman" pitchFamily="1" charset="0"/>
              </a:rPr>
              <a:t>Pieces of DNA are run through a gel electrophoresis tray </a:t>
            </a:r>
          </a:p>
          <a:p>
            <a:r>
              <a:rPr lang="en-US" dirty="0" smtClean="0">
                <a:latin typeface="Times New Roman" pitchFamily="1" charset="0"/>
              </a:rPr>
              <a:t>The pieces of DNA are separated by weight and make a banding pattern that is unique to an individual (fingerprint)</a:t>
            </a:r>
          </a:p>
          <a:p>
            <a:r>
              <a:rPr lang="en-US" dirty="0" smtClean="0">
                <a:latin typeface="Times New Roman" pitchFamily="1" charset="0"/>
              </a:rPr>
              <a:t>Only about 10 regions are tested</a:t>
            </a:r>
          </a:p>
          <a:p>
            <a:r>
              <a:rPr lang="en-US" dirty="0" smtClean="0">
                <a:latin typeface="Times New Roman" pitchFamily="1" charset="0"/>
              </a:rPr>
              <a:t>The probability of having matching fingerprints is ~1 in 1 million</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31" y="1096950"/>
            <a:ext cx="3352972" cy="2193900"/>
          </a:xfrm>
        </p:spPr>
        <p:txBody>
          <a:bodyPr>
            <a:normAutofit/>
          </a:bodyPr>
          <a:lstStyle/>
          <a:p>
            <a:r>
              <a:rPr lang="en-US" dirty="0" smtClean="0"/>
              <a:t>Which suspect is guilty?</a:t>
            </a:r>
            <a:endParaRPr lang="en-US" dirty="0"/>
          </a:p>
        </p:txBody>
      </p:sp>
      <p:pic>
        <p:nvPicPr>
          <p:cNvPr id="7" name="Picture 4" descr="forens1"/>
          <p:cNvPicPr>
            <a:picLocks noGrp="1" noChangeAspect="1" noChangeArrowheads="1"/>
          </p:cNvPicPr>
          <p:nvPr>
            <p:ph sz="half" idx="2"/>
          </p:nvPr>
        </p:nvPicPr>
        <p:blipFill>
          <a:blip r:embed="rId2"/>
          <a:srcRect/>
          <a:stretch>
            <a:fillRect/>
          </a:stretch>
        </p:blipFill>
        <p:spPr>
          <a:xfrm>
            <a:off x="5113338" y="0"/>
            <a:ext cx="4030662" cy="659765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Biotechnology Definition:</a:t>
            </a:r>
            <a:endParaRPr lang="en-US" dirty="0"/>
          </a:p>
        </p:txBody>
      </p:sp>
      <p:sp>
        <p:nvSpPr>
          <p:cNvPr id="4" name="Rectangle 3"/>
          <p:cNvSpPr/>
          <p:nvPr/>
        </p:nvSpPr>
        <p:spPr>
          <a:xfrm>
            <a:off x="457200" y="2028946"/>
            <a:ext cx="8229600" cy="954107"/>
          </a:xfrm>
          <a:prstGeom prst="rect">
            <a:avLst/>
          </a:prstGeom>
        </p:spPr>
        <p:txBody>
          <a:bodyPr wrap="square">
            <a:spAutoFit/>
          </a:bodyPr>
          <a:lstStyle/>
          <a:p>
            <a:r>
              <a:rPr lang="en-US" sz="2800" dirty="0" smtClean="0"/>
              <a:t>The use of microorganisms or biological substances to perform specific industrial or manufacturing processes</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Endangered Species</a:t>
            </a:r>
            <a:endParaRPr lang="en-US" dirty="0"/>
          </a:p>
        </p:txBody>
      </p:sp>
      <p:sp>
        <p:nvSpPr>
          <p:cNvPr id="3" name="Content Placeholder 2"/>
          <p:cNvSpPr>
            <a:spLocks noGrp="1"/>
          </p:cNvSpPr>
          <p:nvPr>
            <p:ph sz="half" idx="1"/>
          </p:nvPr>
        </p:nvSpPr>
        <p:spPr>
          <a:xfrm>
            <a:off x="457200" y="1600200"/>
            <a:ext cx="5447742" cy="4525963"/>
          </a:xfrm>
        </p:spPr>
        <p:txBody>
          <a:bodyPr>
            <a:normAutofit lnSpcReduction="10000"/>
          </a:bodyPr>
          <a:lstStyle/>
          <a:p>
            <a:r>
              <a:rPr lang="en-US" dirty="0" smtClean="0"/>
              <a:t>DNA can also be used to catalog </a:t>
            </a:r>
            <a:r>
              <a:rPr lang="en-US" i="1" dirty="0" smtClean="0"/>
              <a:t>endangered species </a:t>
            </a:r>
          </a:p>
          <a:p>
            <a:r>
              <a:rPr lang="en-US" dirty="0" smtClean="0"/>
              <a:t>Endangered Birds: Collect feathers to identify DNA instead of trying to capture and mark every single bird</a:t>
            </a:r>
          </a:p>
          <a:p>
            <a:r>
              <a:rPr lang="en-US" dirty="0" smtClean="0"/>
              <a:t>In most cases when DNA fingerprinting was used they got a higher number of species than when models were used</a:t>
            </a:r>
          </a:p>
          <a:p>
            <a:endParaRPr lang="en-US" dirty="0"/>
          </a:p>
        </p:txBody>
      </p:sp>
      <p:pic>
        <p:nvPicPr>
          <p:cNvPr id="4" name="Picture 3" descr="bird.jpg"/>
          <p:cNvPicPr>
            <a:picLocks noChangeAspect="1"/>
          </p:cNvPicPr>
          <p:nvPr/>
        </p:nvPicPr>
        <p:blipFill>
          <a:blip r:embed="rId2"/>
          <a:stretch>
            <a:fillRect/>
          </a:stretch>
        </p:blipFill>
        <p:spPr>
          <a:xfrm>
            <a:off x="5904942" y="2143582"/>
            <a:ext cx="3239058" cy="215937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genes do humans have? What do they code for?</a:t>
            </a:r>
            <a:endParaRPr lang="en-US" dirty="0"/>
          </a:p>
        </p:txBody>
      </p:sp>
      <p:pic>
        <p:nvPicPr>
          <p:cNvPr id="5" name="Picture 4"/>
          <p:cNvPicPr>
            <a:picLocks noChangeAspect="1"/>
          </p:cNvPicPr>
          <p:nvPr/>
        </p:nvPicPr>
        <p:blipFill>
          <a:blip r:embed="rId2"/>
          <a:stretch>
            <a:fillRect/>
          </a:stretch>
        </p:blipFill>
        <p:spPr>
          <a:xfrm>
            <a:off x="457200" y="2091995"/>
            <a:ext cx="2540000" cy="1981200"/>
          </a:xfrm>
          <a:prstGeom prst="rect">
            <a:avLst/>
          </a:prstGeom>
        </p:spPr>
      </p:pic>
      <p:pic>
        <p:nvPicPr>
          <p:cNvPr id="6" name="Picture 5"/>
          <p:cNvPicPr>
            <a:picLocks noChangeAspect="1"/>
          </p:cNvPicPr>
          <p:nvPr/>
        </p:nvPicPr>
        <p:blipFill>
          <a:blip r:embed="rId3"/>
          <a:stretch>
            <a:fillRect/>
          </a:stretch>
        </p:blipFill>
        <p:spPr>
          <a:xfrm>
            <a:off x="3423652" y="2644445"/>
            <a:ext cx="2857500" cy="2857500"/>
          </a:xfrm>
          <a:prstGeom prst="rect">
            <a:avLst/>
          </a:prstGeom>
        </p:spPr>
      </p:pic>
      <p:pic>
        <p:nvPicPr>
          <p:cNvPr id="7" name="Picture 6"/>
          <p:cNvPicPr>
            <a:picLocks noChangeAspect="1"/>
          </p:cNvPicPr>
          <p:nvPr/>
        </p:nvPicPr>
        <p:blipFill>
          <a:blip r:embed="rId4"/>
          <a:stretch>
            <a:fillRect/>
          </a:stretch>
        </p:blipFill>
        <p:spPr>
          <a:xfrm>
            <a:off x="7010400" y="3048000"/>
            <a:ext cx="2133600" cy="3810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sz="half" idx="1"/>
          </p:nvPr>
        </p:nvSpPr>
        <p:spPr>
          <a:xfrm>
            <a:off x="457200" y="1600200"/>
            <a:ext cx="8229600" cy="4525963"/>
          </a:xfrm>
        </p:spPr>
        <p:txBody>
          <a:bodyPr>
            <a:normAutofit fontScale="92500" lnSpcReduction="10000"/>
          </a:bodyPr>
          <a:lstStyle/>
          <a:p>
            <a:r>
              <a:rPr lang="en-US" dirty="0" smtClean="0"/>
              <a:t>Aimed to sequence </a:t>
            </a:r>
            <a:r>
              <a:rPr lang="en-US" sz="3027" i="1" dirty="0" smtClean="0"/>
              <a:t>every single </a:t>
            </a:r>
            <a:r>
              <a:rPr lang="en-US" dirty="0" smtClean="0"/>
              <a:t>gene in humans!</a:t>
            </a:r>
          </a:p>
          <a:p>
            <a:r>
              <a:rPr lang="en-US" dirty="0" smtClean="0"/>
              <a:t>1990-2003</a:t>
            </a:r>
          </a:p>
          <a:p>
            <a:r>
              <a:rPr lang="en-US" dirty="0" smtClean="0"/>
              <a:t>Goals:</a:t>
            </a:r>
          </a:p>
          <a:p>
            <a:pPr lvl="1"/>
            <a:r>
              <a:rPr lang="en-US" dirty="0" smtClean="0"/>
              <a:t>Identify ALL genes in human DNA</a:t>
            </a:r>
          </a:p>
          <a:p>
            <a:pPr lvl="1"/>
            <a:r>
              <a:rPr lang="en-US" dirty="0" smtClean="0"/>
              <a:t>Determine sequence of the </a:t>
            </a:r>
            <a:r>
              <a:rPr lang="en-US" dirty="0" smtClean="0">
                <a:solidFill>
                  <a:srgbClr val="FF0000"/>
                </a:solidFill>
              </a:rPr>
              <a:t>3 billion </a:t>
            </a:r>
            <a:r>
              <a:rPr lang="en-US" dirty="0" smtClean="0"/>
              <a:t>base pairs</a:t>
            </a:r>
          </a:p>
          <a:p>
            <a:pPr lvl="1"/>
            <a:r>
              <a:rPr lang="en-US" dirty="0" smtClean="0"/>
              <a:t>Store all information in database</a:t>
            </a:r>
          </a:p>
          <a:p>
            <a:pPr lvl="1"/>
            <a:r>
              <a:rPr lang="en-US" dirty="0" smtClean="0"/>
              <a:t>Improve tools for analysis</a:t>
            </a:r>
          </a:p>
          <a:p>
            <a:pPr lvl="1"/>
            <a:r>
              <a:rPr lang="en-US" dirty="0" smtClean="0"/>
              <a:t>Transfer information to the private sector</a:t>
            </a:r>
          </a:p>
          <a:p>
            <a:pPr lvl="1"/>
            <a:r>
              <a:rPr lang="en-US" dirty="0" smtClean="0"/>
              <a:t>Address all ethical and legal issues </a:t>
            </a:r>
          </a:p>
          <a:p>
            <a:r>
              <a:rPr lang="en-US" dirty="0" smtClean="0"/>
              <a:t>Implications???? </a:t>
            </a:r>
            <a:r>
              <a:rPr lang="en-US" dirty="0" smtClean="0">
                <a:hlinkClick r:id="rId2"/>
              </a:rPr>
              <a:t>http://www.youtube.com/watch?v=F5LzKupeHtw</a:t>
            </a:r>
            <a:endParaRPr lang="en-US" dirty="0" smtClean="0"/>
          </a:p>
          <a:p>
            <a:endParaRPr lang="en-US" dirty="0" smtClean="0"/>
          </a:p>
          <a:p>
            <a:pPr>
              <a:buNone/>
            </a:pP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rom13.jpg"/>
          <p:cNvPicPr>
            <a:picLocks noChangeAspect="1"/>
          </p:cNvPicPr>
          <p:nvPr/>
        </p:nvPicPr>
        <p:blipFill>
          <a:blip r:embed="rId2"/>
          <a:stretch>
            <a:fillRect/>
          </a:stretch>
        </p:blipFill>
        <p:spPr>
          <a:xfrm>
            <a:off x="0" y="0"/>
            <a:ext cx="9364918" cy="685800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sz="half" idx="1"/>
          </p:nvPr>
        </p:nvSpPr>
        <p:spPr>
          <a:xfrm>
            <a:off x="226281" y="1600200"/>
            <a:ext cx="8917719" cy="4525963"/>
          </a:xfrm>
        </p:spPr>
        <p:txBody>
          <a:bodyPr>
            <a:normAutofit lnSpcReduction="10000"/>
          </a:bodyPr>
          <a:lstStyle/>
          <a:p>
            <a:r>
              <a:rPr lang="en-US" dirty="0" smtClean="0"/>
              <a:t>We only have about 30,000 genes</a:t>
            </a:r>
          </a:p>
          <a:p>
            <a:pPr lvl="1"/>
            <a:endParaRPr lang="en-US" dirty="0" smtClean="0"/>
          </a:p>
          <a:p>
            <a:r>
              <a:rPr lang="en-US" dirty="0" smtClean="0"/>
              <a:t>A huge portion of our genome is non-coding, meaning it does not code for proteins</a:t>
            </a:r>
          </a:p>
          <a:p>
            <a:endParaRPr lang="en-US" dirty="0" smtClean="0"/>
          </a:p>
          <a:p>
            <a:r>
              <a:rPr lang="en-US" dirty="0" smtClean="0"/>
              <a:t>In order to make huge advances in diseases like cancer, the environment has to be taken into account</a:t>
            </a:r>
          </a:p>
          <a:p>
            <a:endParaRPr lang="en-US" dirty="0" smtClean="0"/>
          </a:p>
          <a:p>
            <a:r>
              <a:rPr lang="en-US" dirty="0" smtClean="0"/>
              <a:t>Gave rise to fields such as </a:t>
            </a:r>
            <a:r>
              <a:rPr lang="en-US" dirty="0" err="1" smtClean="0"/>
              <a:t>epigenetics</a:t>
            </a:r>
            <a:r>
              <a:rPr lang="en-US" dirty="0" smtClean="0"/>
              <a:t> : </a:t>
            </a:r>
            <a:r>
              <a:rPr lang="en-US" dirty="0" smtClean="0">
                <a:hlinkClick r:id="rId2"/>
              </a:rPr>
              <a:t>http://www.youtube.com/watch?v=kp1bZEUgqVI</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47" y="0"/>
            <a:ext cx="6602339" cy="6583362"/>
          </a:xfrm>
        </p:spPr>
        <p:txBody>
          <a:bodyPr>
            <a:normAutofit/>
          </a:bodyPr>
          <a:lstStyle/>
          <a:p>
            <a:r>
              <a:rPr lang="en-US" dirty="0" smtClean="0"/>
              <a:t>Is it possible to fix a genetic mutation using biotechnology??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…Yes! Its called gene therapy!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Therapy</a:t>
            </a:r>
            <a:endParaRPr lang="en-US" dirty="0"/>
          </a:p>
        </p:txBody>
      </p:sp>
      <p:sp>
        <p:nvSpPr>
          <p:cNvPr id="3" name="Content Placeholder 2"/>
          <p:cNvSpPr>
            <a:spLocks noGrp="1"/>
          </p:cNvSpPr>
          <p:nvPr>
            <p:ph sz="half" idx="1"/>
          </p:nvPr>
        </p:nvSpPr>
        <p:spPr>
          <a:xfrm>
            <a:off x="457200" y="1600200"/>
            <a:ext cx="8229600" cy="4525963"/>
          </a:xfrm>
        </p:spPr>
        <p:txBody>
          <a:bodyPr/>
          <a:lstStyle/>
          <a:p>
            <a:pPr>
              <a:buFontTx/>
              <a:buChar char="•"/>
            </a:pPr>
            <a:r>
              <a:rPr lang="en-US" sz="3200" dirty="0" smtClean="0">
                <a:effectLst>
                  <a:outerShdw blurRad="38100" dist="38100" dir="2700000" algn="tl">
                    <a:srgbClr val="212121"/>
                  </a:outerShdw>
                </a:effectLst>
                <a:latin typeface="Times New Roman" pitchFamily="1" charset="0"/>
                <a:ea typeface="ＭＳ Ｐゴシック" pitchFamily="1" charset="-128"/>
                <a:cs typeface="ＭＳ Ｐゴシック" pitchFamily="1" charset="-128"/>
              </a:rPr>
              <a:t>Replacement of defective genes with healthy genes</a:t>
            </a:r>
          </a:p>
          <a:p>
            <a:pPr>
              <a:buFontTx/>
              <a:buChar char="•"/>
            </a:pPr>
            <a:r>
              <a:rPr lang="en-US" sz="3200" dirty="0" smtClean="0">
                <a:effectLst>
                  <a:outerShdw blurRad="38100" dist="38100" dir="2700000" algn="tl">
                    <a:srgbClr val="212121"/>
                  </a:outerShdw>
                </a:effectLst>
                <a:latin typeface="Times New Roman" pitchFamily="1" charset="0"/>
                <a:ea typeface="ＭＳ Ｐゴシック" pitchFamily="1" charset="-128"/>
                <a:cs typeface="ＭＳ Ｐゴシック" pitchFamily="1" charset="-128"/>
              </a:rPr>
              <a:t>Prevents or treats disease</a:t>
            </a:r>
          </a:p>
          <a:p>
            <a:pPr lvl="1">
              <a:buFont typeface="Arial" pitchFamily="1" charset="0"/>
              <a:buChar char="•"/>
            </a:pPr>
            <a:r>
              <a:rPr lang="en-US" sz="3200" dirty="0" smtClean="0">
                <a:effectLst>
                  <a:outerShdw blurRad="38100" dist="38100" dir="2700000" algn="tl">
                    <a:srgbClr val="212121"/>
                  </a:outerShdw>
                </a:effectLst>
                <a:latin typeface="Times New Roman" pitchFamily="1" charset="0"/>
              </a:rPr>
              <a:t>Examples: cystic fibrosis, hemophilia, sickle-cell anemia, immune-deficiencies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Therapy: Cystic Fibrosis </a:t>
            </a:r>
            <a:endParaRPr lang="en-US" dirty="0"/>
          </a:p>
        </p:txBody>
      </p:sp>
      <p:sp>
        <p:nvSpPr>
          <p:cNvPr id="3" name="Content Placeholder 2"/>
          <p:cNvSpPr>
            <a:spLocks noGrp="1"/>
          </p:cNvSpPr>
          <p:nvPr>
            <p:ph sz="half" idx="1"/>
          </p:nvPr>
        </p:nvSpPr>
        <p:spPr>
          <a:xfrm>
            <a:off x="457199" y="1600200"/>
            <a:ext cx="6750787" cy="4525963"/>
          </a:xfrm>
        </p:spPr>
        <p:txBody>
          <a:bodyPr/>
          <a:lstStyle/>
          <a:p>
            <a:r>
              <a:rPr lang="en-US" u="sng" dirty="0" smtClean="0"/>
              <a:t>Cystic fibrosis </a:t>
            </a:r>
            <a:r>
              <a:rPr lang="en-US" dirty="0" smtClean="0"/>
              <a:t>is caused by a defective gene that causes humans to produce </a:t>
            </a:r>
            <a:r>
              <a:rPr lang="en-US" u="sng" dirty="0" smtClean="0"/>
              <a:t>excessive amounts of mucus</a:t>
            </a:r>
          </a:p>
          <a:p>
            <a:r>
              <a:rPr lang="en-US" dirty="0" smtClean="0"/>
              <a:t>This disease is life threatening </a:t>
            </a:r>
          </a:p>
          <a:p>
            <a:r>
              <a:rPr lang="en-US" dirty="0" smtClean="0"/>
              <a:t>Gene therapy </a:t>
            </a:r>
            <a:r>
              <a:rPr lang="en-US" u="sng" dirty="0" smtClean="0"/>
              <a:t>replaces</a:t>
            </a:r>
            <a:r>
              <a:rPr lang="en-US" dirty="0" smtClean="0"/>
              <a:t> that defective gene with a normal gene which causes the over production of mucus to stop</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3505200" cy="1524000"/>
          </a:xfrm>
        </p:spPr>
        <p:txBody>
          <a:bodyPr/>
          <a:lstStyle/>
          <a:p>
            <a:r>
              <a:rPr lang="en-US" sz="4800">
                <a:latin typeface="Bodoni MT Black" pitchFamily="18" charset="0"/>
              </a:rPr>
              <a:t>Cloning</a:t>
            </a:r>
          </a:p>
        </p:txBody>
      </p:sp>
      <p:sp>
        <p:nvSpPr>
          <p:cNvPr id="4099" name="Rectangle 3"/>
          <p:cNvSpPr>
            <a:spLocks noGrp="1" noChangeArrowheads="1"/>
          </p:cNvSpPr>
          <p:nvPr>
            <p:ph type="body" idx="1"/>
          </p:nvPr>
        </p:nvSpPr>
        <p:spPr>
          <a:xfrm>
            <a:off x="457200" y="2362200"/>
            <a:ext cx="8229600" cy="4114800"/>
          </a:xfrm>
        </p:spPr>
        <p:txBody>
          <a:bodyPr/>
          <a:lstStyle/>
          <a:p>
            <a:r>
              <a:rPr lang="en-US">
                <a:latin typeface="Times New Roman" pitchFamily="1" charset="0"/>
              </a:rPr>
              <a:t>Cloning is the production of genetically identical organisms from single cells</a:t>
            </a:r>
          </a:p>
          <a:p>
            <a:r>
              <a:rPr lang="en-US">
                <a:latin typeface="Times New Roman" pitchFamily="1" charset="0"/>
              </a:rPr>
              <a:t> Bacteria and sponges often reproduce by cloning</a:t>
            </a:r>
          </a:p>
          <a:p>
            <a:r>
              <a:rPr lang="en-US">
                <a:latin typeface="Times New Roman" pitchFamily="1" charset="0"/>
              </a:rPr>
              <a:t>Identical twins are natural clones (but not fraternal – why?)</a:t>
            </a:r>
          </a:p>
          <a:p>
            <a:r>
              <a:rPr lang="en-US">
                <a:latin typeface="Times New Roman" pitchFamily="1" charset="0"/>
              </a:rPr>
              <a:t>First gene cloned mammal= Dolly the sheep</a:t>
            </a:r>
          </a:p>
        </p:txBody>
      </p:sp>
      <p:pic>
        <p:nvPicPr>
          <p:cNvPr id="4100" name="Picture 4" descr="ts?t=5658595576594302432">
            <a:hlinkClick r:id="rId2"/>
          </p:cNvPr>
          <p:cNvPicPr>
            <a:picLocks noChangeAspect="1" noChangeArrowheads="1"/>
          </p:cNvPicPr>
          <p:nvPr/>
        </p:nvPicPr>
        <p:blipFill>
          <a:blip r:embed="rId3"/>
          <a:srcRect/>
          <a:stretch>
            <a:fillRect/>
          </a:stretch>
        </p:blipFill>
        <p:spPr bwMode="auto">
          <a:xfrm>
            <a:off x="4572000" y="131763"/>
            <a:ext cx="2514600" cy="1903412"/>
          </a:xfrm>
          <a:prstGeom prst="rect">
            <a:avLst/>
          </a:prstGeom>
          <a:noFill/>
        </p:spPr>
      </p:pic>
      <p:sp>
        <p:nvSpPr>
          <p:cNvPr id="4101" name="Text Box 5"/>
          <p:cNvSpPr txBox="1">
            <a:spLocks noChangeArrowheads="1"/>
          </p:cNvSpPr>
          <p:nvPr/>
        </p:nvSpPr>
        <p:spPr bwMode="auto">
          <a:xfrm>
            <a:off x="5562600" y="381000"/>
            <a:ext cx="8382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bg1"/>
                </a:solidFill>
                <a:latin typeface="Times New Roman" pitchFamily="1" charset="0"/>
              </a:rPr>
              <a:t>Egg cell</a:t>
            </a:r>
          </a:p>
        </p:txBody>
      </p:sp>
      <p:sp>
        <p:nvSpPr>
          <p:cNvPr id="4102" name="Text Box 6"/>
          <p:cNvSpPr txBox="1">
            <a:spLocks noChangeArrowheads="1"/>
          </p:cNvSpPr>
          <p:nvPr/>
        </p:nvSpPr>
        <p:spPr bwMode="auto">
          <a:xfrm>
            <a:off x="4648200" y="228600"/>
            <a:ext cx="6096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bg1"/>
                </a:solidFill>
                <a:latin typeface="Times New Roman" pitchFamily="1" charset="0"/>
              </a:rPr>
              <a:t>Pin</a:t>
            </a:r>
          </a:p>
        </p:txBody>
      </p:sp>
      <p:sp>
        <p:nvSpPr>
          <p:cNvPr id="4103" name="Text Box 7"/>
          <p:cNvSpPr txBox="1">
            <a:spLocks noChangeArrowheads="1"/>
          </p:cNvSpPr>
          <p:nvPr/>
        </p:nvSpPr>
        <p:spPr bwMode="auto">
          <a:xfrm>
            <a:off x="6324600" y="685800"/>
            <a:ext cx="7620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bg1"/>
                </a:solidFill>
                <a:latin typeface="Times New Roman" pitchFamily="1" charset="0"/>
              </a:rPr>
              <a:t>Needle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lstStyle/>
          <a:p>
            <a:r>
              <a:rPr lang="en-US">
                <a:latin typeface="Bodoni MT Black" pitchFamily="18" charset="0"/>
              </a:rPr>
              <a:t>How it works…</a:t>
            </a:r>
          </a:p>
        </p:txBody>
      </p:sp>
      <p:sp>
        <p:nvSpPr>
          <p:cNvPr id="6147" name="Rectangle 3"/>
          <p:cNvSpPr>
            <a:spLocks noGrp="1" noChangeArrowheads="1"/>
          </p:cNvSpPr>
          <p:nvPr>
            <p:ph type="body" idx="1"/>
          </p:nvPr>
        </p:nvSpPr>
        <p:spPr/>
        <p:txBody>
          <a:bodyPr/>
          <a:lstStyle/>
          <a:p>
            <a:r>
              <a:rPr lang="en-US" dirty="0" smtClean="0">
                <a:latin typeface="Times New Roman" pitchFamily="1" charset="0"/>
              </a:rPr>
              <a:t>Enucleate - The </a:t>
            </a:r>
            <a:r>
              <a:rPr lang="en-US" dirty="0">
                <a:latin typeface="Times New Roman" pitchFamily="1" charset="0"/>
              </a:rPr>
              <a:t>nucleus of an egg cell is removed and replaced with a nucleus taken from an adult </a:t>
            </a:r>
            <a:r>
              <a:rPr lang="en-US" dirty="0" smtClean="0">
                <a:latin typeface="Times New Roman" pitchFamily="1" charset="0"/>
              </a:rPr>
              <a:t>organism</a:t>
            </a:r>
            <a:endParaRPr lang="en-US" dirty="0">
              <a:latin typeface="Times New Roman" pitchFamily="1" charset="0"/>
            </a:endParaRPr>
          </a:p>
          <a:p>
            <a:r>
              <a:rPr lang="en-US" dirty="0">
                <a:latin typeface="Times New Roman" pitchFamily="1" charset="0"/>
              </a:rPr>
              <a:t>The egg is then placed in the reproductive system of a foster mother, where it develops normally</a:t>
            </a:r>
          </a:p>
          <a:p>
            <a:r>
              <a:rPr lang="en-US" dirty="0">
                <a:latin typeface="Times New Roman" pitchFamily="1" charset="0"/>
              </a:rPr>
              <a:t>The nucleus from the adult organism will be identical to the offspring born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examples of biotechnology?</a:t>
            </a:r>
            <a:endParaRPr lang="en-US" dirty="0"/>
          </a:p>
        </p:txBody>
      </p:sp>
      <p:sp>
        <p:nvSpPr>
          <p:cNvPr id="3" name="Content Placeholder 2"/>
          <p:cNvSpPr>
            <a:spLocks noGrp="1"/>
          </p:cNvSpPr>
          <p:nvPr>
            <p:ph idx="1"/>
          </p:nvPr>
        </p:nvSpPr>
        <p:spPr/>
        <p:txBody>
          <a:bodyPr/>
          <a:lstStyle/>
          <a:p>
            <a:r>
              <a:rPr lang="en-US" dirty="0" smtClean="0"/>
              <a:t>Using bacteria to make yogurt and cheese</a:t>
            </a:r>
          </a:p>
          <a:p>
            <a:r>
              <a:rPr lang="en-US" dirty="0" smtClean="0"/>
              <a:t>Genetically modified food crops (corn, soybeans, </a:t>
            </a:r>
            <a:r>
              <a:rPr lang="en-US" dirty="0" err="1" smtClean="0"/>
              <a:t>etc</a:t>
            </a:r>
            <a:r>
              <a:rPr lang="en-US" dirty="0" smtClean="0"/>
              <a:t>)</a:t>
            </a:r>
          </a:p>
          <a:p>
            <a:r>
              <a:rPr lang="en-US" dirty="0" smtClean="0"/>
              <a:t>Drug manufacturing</a:t>
            </a:r>
          </a:p>
          <a:p>
            <a:r>
              <a:rPr lang="en-US" dirty="0" smtClean="0"/>
              <a:t>Drug development</a:t>
            </a:r>
          </a:p>
          <a:p>
            <a:r>
              <a:rPr lang="en-US" dirty="0" smtClean="0"/>
              <a:t>Disease studies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sp>
        <p:nvSpPr>
          <p:cNvPr id="32771" name="Rectangle 3"/>
          <p:cNvSpPr>
            <a:spLocks noGrp="1" noChangeArrowheads="1"/>
          </p:cNvSpPr>
          <p:nvPr>
            <p:ph type="body" idx="1"/>
          </p:nvPr>
        </p:nvSpPr>
        <p:spPr/>
        <p:txBody>
          <a:bodyPr/>
          <a:lstStyle/>
          <a:p>
            <a:endParaRPr lang="en-US"/>
          </a:p>
        </p:txBody>
      </p:sp>
      <p:pic>
        <p:nvPicPr>
          <p:cNvPr id="32772" name="Picture 4" descr="illustration_of_cloning"/>
          <p:cNvPicPr>
            <a:picLocks noChangeAspect="1" noChangeArrowheads="1"/>
          </p:cNvPicPr>
          <p:nvPr/>
        </p:nvPicPr>
        <p:blipFill>
          <a:blip r:embed="rId2"/>
          <a:srcRect/>
          <a:stretch>
            <a:fillRect/>
          </a:stretch>
        </p:blipFill>
        <p:spPr bwMode="auto">
          <a:xfrm>
            <a:off x="0" y="219075"/>
            <a:ext cx="9144000" cy="64198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loning-sheep"/>
          <p:cNvPicPr>
            <a:picLocks noChangeAspect="1" noChangeArrowheads="1"/>
          </p:cNvPicPr>
          <p:nvPr/>
        </p:nvPicPr>
        <p:blipFill>
          <a:blip r:embed="rId2"/>
          <a:srcRect/>
          <a:stretch>
            <a:fillRect/>
          </a:stretch>
        </p:blipFill>
        <p:spPr bwMode="auto">
          <a:xfrm>
            <a:off x="1981200" y="0"/>
            <a:ext cx="5180013" cy="6553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8562975" cy="1219200"/>
          </a:xfrm>
        </p:spPr>
        <p:txBody>
          <a:bodyPr/>
          <a:lstStyle/>
          <a:p>
            <a:r>
              <a:rPr lang="en-US" sz="4000">
                <a:latin typeface="Bodoni MT Black" pitchFamily="18" charset="0"/>
              </a:rPr>
              <a:t>Animals that have been cloned</a:t>
            </a:r>
          </a:p>
        </p:txBody>
      </p:sp>
      <p:sp>
        <p:nvSpPr>
          <p:cNvPr id="9219" name="Rectangle 3"/>
          <p:cNvSpPr>
            <a:spLocks noGrp="1" noChangeArrowheads="1"/>
          </p:cNvSpPr>
          <p:nvPr>
            <p:ph type="body" sz="half" idx="1"/>
          </p:nvPr>
        </p:nvSpPr>
        <p:spPr>
          <a:xfrm>
            <a:off x="1828800" y="1600200"/>
            <a:ext cx="2057400" cy="4038600"/>
          </a:xfrm>
        </p:spPr>
        <p:txBody>
          <a:bodyPr/>
          <a:lstStyle/>
          <a:p>
            <a:pPr>
              <a:lnSpc>
                <a:spcPct val="80000"/>
              </a:lnSpc>
            </a:pPr>
            <a:r>
              <a:rPr lang="en-US" sz="2800">
                <a:latin typeface="Times New Roman" pitchFamily="1" charset="0"/>
              </a:rPr>
              <a:t>Fish</a:t>
            </a:r>
          </a:p>
          <a:p>
            <a:pPr>
              <a:lnSpc>
                <a:spcPct val="80000"/>
              </a:lnSpc>
            </a:pPr>
            <a:r>
              <a:rPr lang="en-US" sz="2800">
                <a:latin typeface="Times New Roman" pitchFamily="1" charset="0"/>
              </a:rPr>
              <a:t>Cats                            </a:t>
            </a:r>
          </a:p>
          <a:p>
            <a:pPr>
              <a:lnSpc>
                <a:spcPct val="80000"/>
              </a:lnSpc>
            </a:pPr>
            <a:r>
              <a:rPr lang="en-US" sz="2800">
                <a:latin typeface="Times New Roman" pitchFamily="1" charset="0"/>
              </a:rPr>
              <a:t>Cattle</a:t>
            </a:r>
          </a:p>
          <a:p>
            <a:pPr>
              <a:lnSpc>
                <a:spcPct val="80000"/>
              </a:lnSpc>
            </a:pPr>
            <a:r>
              <a:rPr lang="en-US" sz="2800">
                <a:latin typeface="Times New Roman" pitchFamily="1" charset="0"/>
              </a:rPr>
              <a:t>Deer</a:t>
            </a:r>
          </a:p>
          <a:p>
            <a:pPr>
              <a:lnSpc>
                <a:spcPct val="80000"/>
              </a:lnSpc>
            </a:pPr>
            <a:r>
              <a:rPr lang="en-US" sz="2800">
                <a:latin typeface="Times New Roman" pitchFamily="1" charset="0"/>
              </a:rPr>
              <a:t>Dog</a:t>
            </a:r>
          </a:p>
          <a:p>
            <a:pPr>
              <a:lnSpc>
                <a:spcPct val="80000"/>
              </a:lnSpc>
            </a:pPr>
            <a:r>
              <a:rPr lang="en-US" sz="2800">
                <a:latin typeface="Times New Roman" pitchFamily="1" charset="0"/>
              </a:rPr>
              <a:t>Ferret</a:t>
            </a:r>
          </a:p>
          <a:p>
            <a:pPr>
              <a:lnSpc>
                <a:spcPct val="80000"/>
              </a:lnSpc>
            </a:pPr>
            <a:r>
              <a:rPr lang="en-US" sz="2800">
                <a:latin typeface="Times New Roman" pitchFamily="1" charset="0"/>
              </a:rPr>
              <a:t>Fruit Flies</a:t>
            </a:r>
          </a:p>
          <a:p>
            <a:pPr>
              <a:lnSpc>
                <a:spcPct val="80000"/>
              </a:lnSpc>
            </a:pPr>
            <a:r>
              <a:rPr lang="en-US" sz="2800">
                <a:latin typeface="Times New Roman" pitchFamily="1" charset="0"/>
              </a:rPr>
              <a:t>Goat</a:t>
            </a:r>
          </a:p>
          <a:p>
            <a:pPr>
              <a:lnSpc>
                <a:spcPct val="80000"/>
              </a:lnSpc>
            </a:pPr>
            <a:r>
              <a:rPr lang="en-US" sz="2800">
                <a:latin typeface="Times New Roman" pitchFamily="1" charset="0"/>
              </a:rPr>
              <a:t>Horse</a:t>
            </a:r>
          </a:p>
          <a:p>
            <a:pPr>
              <a:lnSpc>
                <a:spcPct val="80000"/>
              </a:lnSpc>
            </a:pPr>
            <a:endParaRPr lang="en-US" sz="2800">
              <a:latin typeface="Times New Roman" pitchFamily="1" charset="0"/>
            </a:endParaRPr>
          </a:p>
        </p:txBody>
      </p:sp>
      <p:sp>
        <p:nvSpPr>
          <p:cNvPr id="9224" name="Text Box 8"/>
          <p:cNvSpPr txBox="1">
            <a:spLocks noChangeArrowheads="1"/>
          </p:cNvSpPr>
          <p:nvPr/>
        </p:nvSpPr>
        <p:spPr bwMode="auto">
          <a:xfrm>
            <a:off x="4495800" y="1600200"/>
            <a:ext cx="4191000" cy="3935413"/>
          </a:xfrm>
          <a:prstGeom prst="rect">
            <a:avLst/>
          </a:prstGeom>
          <a:noFill/>
          <a:ln w="9525">
            <a:noFill/>
            <a:miter lim="800000"/>
            <a:headEnd/>
            <a:tailEnd/>
          </a:ln>
          <a:effectLst/>
        </p:spPr>
        <p:txBody>
          <a:bodyPr>
            <a:prstTxWarp prst="textNoShape">
              <a:avLst/>
            </a:prstTxWarp>
            <a:spAutoFit/>
          </a:bodyPr>
          <a:lstStyle/>
          <a:p>
            <a:pPr>
              <a:buFontTx/>
              <a:buChar char="•"/>
            </a:pPr>
            <a:r>
              <a:rPr lang="en-US" sz="2800">
                <a:latin typeface="Times New Roman" pitchFamily="1" charset="0"/>
              </a:rPr>
              <a:t>Mice</a:t>
            </a:r>
          </a:p>
          <a:p>
            <a:pPr>
              <a:buFontTx/>
              <a:buChar char="•"/>
            </a:pPr>
            <a:r>
              <a:rPr lang="en-US" sz="2800">
                <a:latin typeface="Times New Roman" pitchFamily="1" charset="0"/>
              </a:rPr>
              <a:t>Mule</a:t>
            </a:r>
          </a:p>
          <a:p>
            <a:pPr>
              <a:buFontTx/>
              <a:buChar char="•"/>
            </a:pPr>
            <a:r>
              <a:rPr lang="en-US" sz="2800">
                <a:latin typeface="Times New Roman" pitchFamily="1" charset="0"/>
              </a:rPr>
              <a:t>Pig</a:t>
            </a:r>
          </a:p>
          <a:p>
            <a:pPr>
              <a:buFontTx/>
              <a:buChar char="•"/>
            </a:pPr>
            <a:r>
              <a:rPr lang="en-US" sz="2800">
                <a:latin typeface="Times New Roman" pitchFamily="1" charset="0"/>
              </a:rPr>
              <a:t>Rabbit</a:t>
            </a:r>
          </a:p>
          <a:p>
            <a:pPr>
              <a:buFontTx/>
              <a:buChar char="•"/>
            </a:pPr>
            <a:r>
              <a:rPr lang="en-US" sz="2800">
                <a:latin typeface="Times New Roman" pitchFamily="1" charset="0"/>
              </a:rPr>
              <a:t>Rat</a:t>
            </a:r>
          </a:p>
          <a:p>
            <a:pPr>
              <a:buFontTx/>
              <a:buChar char="•"/>
            </a:pPr>
            <a:r>
              <a:rPr lang="en-US" sz="2800">
                <a:latin typeface="Times New Roman" pitchFamily="1" charset="0"/>
              </a:rPr>
              <a:t>Rhesus Monkey</a:t>
            </a:r>
          </a:p>
          <a:p>
            <a:pPr>
              <a:buFontTx/>
              <a:buChar char="•"/>
            </a:pPr>
            <a:r>
              <a:rPr lang="en-US" sz="2800">
                <a:latin typeface="Times New Roman" pitchFamily="1" charset="0"/>
              </a:rPr>
              <a:t>Sheep</a:t>
            </a:r>
          </a:p>
          <a:p>
            <a:pPr>
              <a:buFontTx/>
              <a:buChar char="•"/>
            </a:pPr>
            <a:r>
              <a:rPr lang="en-US" sz="2800">
                <a:latin typeface="Times New Roman" pitchFamily="1" charset="0"/>
              </a:rPr>
              <a:t>Water buffalo</a:t>
            </a:r>
          </a:p>
          <a:p>
            <a:pPr>
              <a:buFontTx/>
              <a:buChar char="•"/>
            </a:pPr>
            <a:r>
              <a:rPr lang="en-US" sz="2800">
                <a:latin typeface="Times New Roman" pitchFamily="1" charset="0"/>
              </a:rPr>
              <a:t>Wolf</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066800"/>
          </a:xfrm>
        </p:spPr>
        <p:txBody>
          <a:bodyPr/>
          <a:lstStyle/>
          <a:p>
            <a:r>
              <a:rPr lang="en-US">
                <a:latin typeface="Bodoni MT Black" pitchFamily="18" charset="0"/>
              </a:rPr>
              <a:t>Pets cloned</a:t>
            </a:r>
          </a:p>
        </p:txBody>
      </p:sp>
      <p:pic>
        <p:nvPicPr>
          <p:cNvPr id="24581" name="Picture 5" descr="01clone-600"/>
          <p:cNvPicPr>
            <a:picLocks noChangeAspect="1" noChangeArrowheads="1"/>
          </p:cNvPicPr>
          <p:nvPr/>
        </p:nvPicPr>
        <p:blipFill>
          <a:blip r:embed="rId2"/>
          <a:srcRect/>
          <a:stretch>
            <a:fillRect/>
          </a:stretch>
        </p:blipFill>
        <p:spPr bwMode="auto">
          <a:xfrm>
            <a:off x="1219200" y="990600"/>
            <a:ext cx="6858000" cy="3908425"/>
          </a:xfrm>
          <a:prstGeom prst="rect">
            <a:avLst/>
          </a:prstGeom>
          <a:noFill/>
        </p:spPr>
      </p:pic>
      <p:sp>
        <p:nvSpPr>
          <p:cNvPr id="24582" name="Text Box 6"/>
          <p:cNvSpPr txBox="1">
            <a:spLocks noChangeArrowheads="1"/>
          </p:cNvSpPr>
          <p:nvPr/>
        </p:nvSpPr>
        <p:spPr bwMode="auto">
          <a:xfrm>
            <a:off x="914400" y="4953000"/>
            <a:ext cx="7543800" cy="17668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200">
                <a:latin typeface="Times New Roman" pitchFamily="1" charset="0"/>
              </a:rPr>
              <a:t>These dogs, Mira and Missytoo, were both cloned from a dog that died in 2002.  They are owned by Lou Hawthorne of California.  Mr. Hawthorne owns BioArts, a company with offices in California and laboratories in South Korea.  The company offers pet cloning for around $150,000.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1265238"/>
          </a:xfrm>
        </p:spPr>
        <p:txBody>
          <a:bodyPr/>
          <a:lstStyle/>
          <a:p>
            <a:r>
              <a:rPr lang="en-US">
                <a:solidFill>
                  <a:schemeClr val="tx1"/>
                </a:solidFill>
                <a:latin typeface="Bodoni MT Black" pitchFamily="18" charset="0"/>
              </a:rPr>
              <a:t>Current debate</a:t>
            </a:r>
          </a:p>
        </p:txBody>
      </p:sp>
      <p:sp>
        <p:nvSpPr>
          <p:cNvPr id="10243" name="Rectangle 3"/>
          <p:cNvSpPr>
            <a:spLocks noGrp="1" noChangeArrowheads="1"/>
          </p:cNvSpPr>
          <p:nvPr>
            <p:ph type="body" idx="1"/>
          </p:nvPr>
        </p:nvSpPr>
        <p:spPr>
          <a:xfrm>
            <a:off x="457200" y="1371600"/>
            <a:ext cx="8229600" cy="5181600"/>
          </a:xfrm>
        </p:spPr>
        <p:txBody>
          <a:bodyPr/>
          <a:lstStyle/>
          <a:p>
            <a:pPr>
              <a:lnSpc>
                <a:spcPct val="90000"/>
              </a:lnSpc>
            </a:pPr>
            <a:r>
              <a:rPr lang="en-US" sz="2800">
                <a:latin typeface="Times New Roman" pitchFamily="1" charset="0"/>
              </a:rPr>
              <a:t>December 28</a:t>
            </a:r>
            <a:r>
              <a:rPr lang="en-US" sz="2800" baseline="30000">
                <a:latin typeface="Times New Roman" pitchFamily="1" charset="0"/>
              </a:rPr>
              <a:t>th, </a:t>
            </a:r>
            <a:r>
              <a:rPr lang="en-US" sz="2800">
                <a:latin typeface="Times New Roman" pitchFamily="1" charset="0"/>
              </a:rPr>
              <a:t>2007 - FDA said cloned animals are safe to produce and eat</a:t>
            </a:r>
          </a:p>
          <a:p>
            <a:pPr>
              <a:lnSpc>
                <a:spcPct val="90000"/>
              </a:lnSpc>
            </a:pPr>
            <a:endParaRPr lang="en-US" sz="2800">
              <a:latin typeface="Times New Roman" pitchFamily="1" charset="0"/>
            </a:endParaRPr>
          </a:p>
          <a:p>
            <a:pPr>
              <a:lnSpc>
                <a:spcPct val="90000"/>
              </a:lnSpc>
            </a:pPr>
            <a:r>
              <a:rPr lang="en-US" sz="2800">
                <a:latin typeface="Times New Roman" pitchFamily="1" charset="0"/>
              </a:rPr>
              <a:t>Waiting for consumer approval - has not happened yet</a:t>
            </a:r>
          </a:p>
          <a:p>
            <a:pPr>
              <a:lnSpc>
                <a:spcPct val="90000"/>
              </a:lnSpc>
            </a:pPr>
            <a:endParaRPr lang="en-US" sz="2800">
              <a:latin typeface="Times New Roman" pitchFamily="1" charset="0"/>
            </a:endParaRPr>
          </a:p>
          <a:p>
            <a:pPr>
              <a:lnSpc>
                <a:spcPct val="90000"/>
              </a:lnSpc>
            </a:pPr>
            <a:r>
              <a:rPr lang="en-US" sz="2800">
                <a:latin typeface="Times New Roman" pitchFamily="1" charset="0"/>
              </a:rPr>
              <a:t>People already eating food from cloned animals</a:t>
            </a:r>
          </a:p>
          <a:p>
            <a:pPr>
              <a:lnSpc>
                <a:spcPct val="90000"/>
              </a:lnSpc>
            </a:pPr>
            <a:endParaRPr lang="en-US" sz="2800">
              <a:latin typeface="Times New Roman" pitchFamily="1" charset="0"/>
            </a:endParaRPr>
          </a:p>
          <a:p>
            <a:pPr>
              <a:lnSpc>
                <a:spcPct val="90000"/>
              </a:lnSpc>
            </a:pPr>
            <a:r>
              <a:rPr lang="en-US" sz="2800">
                <a:latin typeface="Times New Roman" pitchFamily="1" charset="0"/>
              </a:rPr>
              <a:t>United States bans human cloning of all types including organs.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68362"/>
          </a:xfrm>
        </p:spPr>
        <p:txBody>
          <a:bodyPr/>
          <a:lstStyle/>
          <a:p>
            <a:r>
              <a:rPr lang="en-US">
                <a:solidFill>
                  <a:schemeClr val="accent2"/>
                </a:solidFill>
                <a:latin typeface="Bodoni MT Black" pitchFamily="18" charset="0"/>
              </a:rPr>
              <a:t>Stem Cells</a:t>
            </a:r>
          </a:p>
        </p:txBody>
      </p:sp>
      <p:sp>
        <p:nvSpPr>
          <p:cNvPr id="11267" name="Rectangle 3"/>
          <p:cNvSpPr>
            <a:spLocks noGrp="1" noChangeArrowheads="1"/>
          </p:cNvSpPr>
          <p:nvPr>
            <p:ph type="body" idx="1"/>
          </p:nvPr>
        </p:nvSpPr>
        <p:spPr>
          <a:xfrm>
            <a:off x="457200" y="1219200"/>
            <a:ext cx="8229600" cy="4906963"/>
          </a:xfrm>
        </p:spPr>
        <p:txBody>
          <a:bodyPr/>
          <a:lstStyle/>
          <a:p>
            <a:pPr>
              <a:lnSpc>
                <a:spcPct val="90000"/>
              </a:lnSpc>
            </a:pPr>
            <a:r>
              <a:rPr lang="en-US" dirty="0">
                <a:latin typeface="Times New Roman" pitchFamily="1" charset="0"/>
              </a:rPr>
              <a:t>Stem cells are cells that are </a:t>
            </a:r>
            <a:r>
              <a:rPr lang="en-US" dirty="0">
                <a:solidFill>
                  <a:srgbClr val="FF0000"/>
                </a:solidFill>
                <a:latin typeface="Times New Roman" pitchFamily="1" charset="0"/>
              </a:rPr>
              <a:t>undifferentiated</a:t>
            </a:r>
          </a:p>
          <a:p>
            <a:pPr>
              <a:lnSpc>
                <a:spcPct val="90000"/>
              </a:lnSpc>
            </a:pPr>
            <a:endParaRPr lang="en-US" dirty="0">
              <a:latin typeface="Times New Roman" pitchFamily="1" charset="0"/>
            </a:endParaRPr>
          </a:p>
          <a:p>
            <a:pPr>
              <a:lnSpc>
                <a:spcPct val="90000"/>
              </a:lnSpc>
            </a:pPr>
            <a:r>
              <a:rPr lang="en-US" dirty="0" smtClean="0">
                <a:latin typeface="Times New Roman" pitchFamily="1" charset="0"/>
              </a:rPr>
              <a:t>This means they </a:t>
            </a:r>
            <a:r>
              <a:rPr lang="en-US" dirty="0">
                <a:latin typeface="Times New Roman" pitchFamily="1" charset="0"/>
              </a:rPr>
              <a:t>can become any cell, in any part of the body, and they can theoretically divide without limit to replenish other cells as long as the person is alive</a:t>
            </a:r>
          </a:p>
          <a:p>
            <a:pPr>
              <a:lnSpc>
                <a:spcPct val="90000"/>
              </a:lnSpc>
            </a:pPr>
            <a:endParaRPr lang="en-US" dirty="0">
              <a:latin typeface="Times New Roman" pitchFamily="1" charset="0"/>
            </a:endParaRPr>
          </a:p>
          <a:p>
            <a:pPr>
              <a:lnSpc>
                <a:spcPct val="90000"/>
              </a:lnSpc>
            </a:pPr>
            <a:r>
              <a:rPr lang="en-US" dirty="0">
                <a:latin typeface="Times New Roman" pitchFamily="1" charset="0"/>
              </a:rPr>
              <a:t>Found in all multi-cellular organisms</a:t>
            </a:r>
          </a:p>
          <a:p>
            <a:pPr>
              <a:lnSpc>
                <a:spcPct val="90000"/>
              </a:lnSpc>
            </a:pPr>
            <a:endParaRPr lang="en-US" dirty="0">
              <a:latin typeface="Times New Roman" pitchFamily="1"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descr="stem cells"/>
          <p:cNvPicPr>
            <a:picLocks noChangeAspect="1" noChangeArrowheads="1"/>
          </p:cNvPicPr>
          <p:nvPr/>
        </p:nvPicPr>
        <p:blipFill>
          <a:blip r:embed="rId2"/>
          <a:srcRect/>
          <a:stretch>
            <a:fillRect/>
          </a:stretch>
        </p:blipFill>
        <p:spPr bwMode="auto">
          <a:xfrm>
            <a:off x="1676400" y="228600"/>
            <a:ext cx="5975350" cy="630078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020762"/>
          </a:xfrm>
        </p:spPr>
        <p:txBody>
          <a:bodyPr/>
          <a:lstStyle/>
          <a:p>
            <a:r>
              <a:rPr lang="en-US">
                <a:solidFill>
                  <a:schemeClr val="accent2"/>
                </a:solidFill>
                <a:latin typeface="Bodoni MT Black" pitchFamily="18" charset="0"/>
              </a:rPr>
              <a:t>2 types of stem cells</a:t>
            </a:r>
          </a:p>
        </p:txBody>
      </p:sp>
      <p:sp>
        <p:nvSpPr>
          <p:cNvPr id="12291" name="Rectangle 3"/>
          <p:cNvSpPr>
            <a:spLocks noGrp="1" noChangeArrowheads="1"/>
          </p:cNvSpPr>
          <p:nvPr>
            <p:ph type="body" idx="1"/>
          </p:nvPr>
        </p:nvSpPr>
        <p:spPr/>
        <p:txBody>
          <a:bodyPr/>
          <a:lstStyle/>
          <a:p>
            <a:r>
              <a:rPr lang="en-US">
                <a:latin typeface="Bodoni MT Black" pitchFamily="18" charset="0"/>
              </a:rPr>
              <a:t>Embryonic:</a:t>
            </a:r>
            <a:r>
              <a:rPr lang="en-US">
                <a:latin typeface="Times New Roman" pitchFamily="1" charset="0"/>
              </a:rPr>
              <a:t> taken from a fertilized egg, about 4-5 days old. They can become any of your 200 cell types.</a:t>
            </a:r>
          </a:p>
          <a:p>
            <a:endParaRPr lang="en-US">
              <a:latin typeface="Bodoni MT Black" pitchFamily="18" charset="0"/>
            </a:endParaRPr>
          </a:p>
          <a:p>
            <a:r>
              <a:rPr lang="en-US">
                <a:latin typeface="Bodoni MT Black" pitchFamily="18" charset="0"/>
              </a:rPr>
              <a:t>Somatic:</a:t>
            </a:r>
            <a:r>
              <a:rPr lang="en-US">
                <a:latin typeface="Times New Roman" pitchFamily="1" charset="0"/>
              </a:rPr>
              <a:t> Found in bone marrow and the umbilical cord. Not as effective as embryonic stem cells and are limited to what they can become.</a:t>
            </a:r>
          </a:p>
          <a:p>
            <a:endParaRPr lang="en-US">
              <a:latin typeface="Times New Roman" pitchFamily="1" charset="0"/>
            </a:endParaRPr>
          </a:p>
          <a:p>
            <a:endParaRPr lang="en-US">
              <a:latin typeface="Times New Roman" pitchFamily="1"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atin typeface="Bodoni MT Black" pitchFamily="18" charset="0"/>
              </a:rPr>
              <a:t>The controversy</a:t>
            </a:r>
          </a:p>
        </p:txBody>
      </p:sp>
      <p:sp>
        <p:nvSpPr>
          <p:cNvPr id="13315" name="Rectangle 3"/>
          <p:cNvSpPr>
            <a:spLocks noGrp="1" noChangeArrowheads="1"/>
          </p:cNvSpPr>
          <p:nvPr>
            <p:ph type="body" idx="1"/>
          </p:nvPr>
        </p:nvSpPr>
        <p:spPr>
          <a:xfrm>
            <a:off x="457200" y="1600200"/>
            <a:ext cx="8382000" cy="4525963"/>
          </a:xfrm>
        </p:spPr>
        <p:txBody>
          <a:bodyPr/>
          <a:lstStyle/>
          <a:p>
            <a:r>
              <a:rPr lang="en-US">
                <a:latin typeface="Times New Roman" pitchFamily="1" charset="0"/>
              </a:rPr>
              <a:t>Embryonic</a:t>
            </a:r>
          </a:p>
          <a:p>
            <a:r>
              <a:rPr lang="en-US">
                <a:latin typeface="Times New Roman" pitchFamily="1" charset="0"/>
              </a:rPr>
              <a:t>Requires destruction of a human embryo (zygote)</a:t>
            </a:r>
          </a:p>
          <a:p>
            <a:endParaRPr lang="en-US">
              <a:latin typeface="Times New Roman" pitchFamily="1" charset="0"/>
            </a:endParaRPr>
          </a:p>
          <a:p>
            <a:r>
              <a:rPr lang="en-US">
                <a:latin typeface="Times New Roman" pitchFamily="1" charset="0"/>
              </a:rPr>
              <a:t>Recently single cell biopsies have been done that can allow cell creation without embryo destruction!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atin typeface="Bodoni MT Black" pitchFamily="18" charset="0"/>
              </a:rPr>
              <a:t>Latest research</a:t>
            </a:r>
          </a:p>
        </p:txBody>
      </p:sp>
      <p:sp>
        <p:nvSpPr>
          <p:cNvPr id="14339" name="Rectangle 3"/>
          <p:cNvSpPr>
            <a:spLocks noGrp="1" noChangeArrowheads="1"/>
          </p:cNvSpPr>
          <p:nvPr>
            <p:ph type="body" idx="1"/>
          </p:nvPr>
        </p:nvSpPr>
        <p:spPr>
          <a:xfrm>
            <a:off x="457200" y="1295400"/>
            <a:ext cx="8229600" cy="4830763"/>
          </a:xfrm>
        </p:spPr>
        <p:txBody>
          <a:bodyPr/>
          <a:lstStyle/>
          <a:p>
            <a:r>
              <a:rPr lang="en-US" sz="2800">
                <a:latin typeface="Times New Roman" pitchFamily="1" charset="0"/>
              </a:rPr>
              <a:t>It is possible to create a stem cell using adult cells (no embryos needed) but the down side is that these adult cells are more likely to form tumors.</a:t>
            </a:r>
          </a:p>
          <a:p>
            <a:endParaRPr lang="en-US" sz="2800">
              <a:latin typeface="Times New Roman" pitchFamily="1" charset="0"/>
            </a:endParaRPr>
          </a:p>
          <a:p>
            <a:r>
              <a:rPr lang="en-US" sz="2800">
                <a:latin typeface="Times New Roman" pitchFamily="1" charset="0"/>
              </a:rPr>
              <a:t>Finding new stem cells in amniotic fluid could be an alternative to embryonic stem cells</a:t>
            </a:r>
          </a:p>
          <a:p>
            <a:endParaRPr lang="en-US" sz="2800">
              <a:latin typeface="Times New Roman" pitchFamily="1" charset="0"/>
            </a:endParaRPr>
          </a:p>
          <a:p>
            <a:r>
              <a:rPr lang="en-US" sz="2800">
                <a:latin typeface="Times New Roman" pitchFamily="1" charset="0"/>
              </a:rPr>
              <a:t>In March 2009, President Obama lifted restrictions on stem cell research. This will allow scientists to conduct research on already-existing stem cell 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3354370"/>
          </a:xfrm>
        </p:spPr>
        <p:txBody>
          <a:bodyPr>
            <a:normAutofit/>
          </a:bodyPr>
          <a:lstStyle/>
          <a:p>
            <a:r>
              <a:rPr lang="en-US" dirty="0" smtClean="0"/>
              <a:t>How can biotechnology be used to help people??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ultimate goals of stem cell research.</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752600"/>
            <a:ext cx="7493000"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020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atin typeface="Bodoni MT Black" pitchFamily="18" charset="0"/>
              </a:rPr>
              <a:t>Uses of stem cells</a:t>
            </a:r>
          </a:p>
        </p:txBody>
      </p:sp>
      <p:sp>
        <p:nvSpPr>
          <p:cNvPr id="15363" name="Rectangle 3"/>
          <p:cNvSpPr>
            <a:spLocks noGrp="1" noChangeArrowheads="1"/>
          </p:cNvSpPr>
          <p:nvPr>
            <p:ph type="body" idx="1"/>
          </p:nvPr>
        </p:nvSpPr>
        <p:spPr/>
        <p:txBody>
          <a:bodyPr/>
          <a:lstStyle/>
          <a:p>
            <a:r>
              <a:rPr lang="en-US" dirty="0">
                <a:latin typeface="Times New Roman" pitchFamily="1" charset="0"/>
              </a:rPr>
              <a:t>MANY !!!!!!!!!!!!!!</a:t>
            </a:r>
          </a:p>
          <a:p>
            <a:r>
              <a:rPr lang="en-US" dirty="0">
                <a:latin typeface="Times New Roman" pitchFamily="1" charset="0"/>
              </a:rPr>
              <a:t>Possible cure for many genetic diseases</a:t>
            </a:r>
          </a:p>
          <a:p>
            <a:r>
              <a:rPr lang="en-US" dirty="0">
                <a:latin typeface="Times New Roman" pitchFamily="1" charset="0"/>
              </a:rPr>
              <a:t>Alzheimer's</a:t>
            </a:r>
          </a:p>
          <a:p>
            <a:r>
              <a:rPr lang="en-US" dirty="0">
                <a:latin typeface="Times New Roman" pitchFamily="1" charset="0"/>
              </a:rPr>
              <a:t>Cancers</a:t>
            </a:r>
          </a:p>
          <a:p>
            <a:r>
              <a:rPr lang="en-US" dirty="0">
                <a:latin typeface="Times New Roman" pitchFamily="1" charset="0"/>
              </a:rPr>
              <a:t>Parkinson's</a:t>
            </a:r>
          </a:p>
          <a:p>
            <a:r>
              <a:rPr lang="en-US" dirty="0">
                <a:latin typeface="Times New Roman" pitchFamily="1" charset="0"/>
              </a:rPr>
              <a:t>Limb, organ </a:t>
            </a:r>
            <a:r>
              <a:rPr lang="en-US" dirty="0" smtClean="0">
                <a:latin typeface="Times New Roman" pitchFamily="1" charset="0"/>
              </a:rPr>
              <a:t>re-growth</a:t>
            </a:r>
            <a:endParaRPr lang="en-US" dirty="0">
              <a:latin typeface="Times New Roman" pitchFamily="1" charset="0"/>
            </a:endParaRPr>
          </a:p>
          <a:p>
            <a:r>
              <a:rPr lang="en-US" dirty="0">
                <a:latin typeface="Times New Roman" pitchFamily="1" charset="0"/>
              </a:rPr>
              <a:t>Spinal cord injuries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Diabetes</a:t>
            </a:r>
            <a:endParaRPr lang="en-US" dirty="0"/>
          </a:p>
        </p:txBody>
      </p:sp>
      <p:sp>
        <p:nvSpPr>
          <p:cNvPr id="3" name="Content Placeholder 2"/>
          <p:cNvSpPr>
            <a:spLocks noGrp="1"/>
          </p:cNvSpPr>
          <p:nvPr>
            <p:ph sz="half" idx="1"/>
          </p:nvPr>
        </p:nvSpPr>
        <p:spPr>
          <a:xfrm>
            <a:off x="457200" y="2490819"/>
            <a:ext cx="2952750" cy="4708525"/>
          </a:xfrm>
        </p:spPr>
        <p:txBody>
          <a:bodyPr/>
          <a:lstStyle/>
          <a:p>
            <a:r>
              <a:rPr lang="en-US" dirty="0" smtClean="0"/>
              <a:t>25.8 Million people have diabetes in the world</a:t>
            </a:r>
          </a:p>
          <a:p>
            <a:r>
              <a:rPr lang="en-US" dirty="0" smtClean="0"/>
              <a:t>How is Diabetes treated?</a:t>
            </a:r>
          </a:p>
          <a:p>
            <a:endParaRPr lang="en-US" dirty="0"/>
          </a:p>
        </p:txBody>
      </p:sp>
      <p:pic>
        <p:nvPicPr>
          <p:cNvPr id="5" name="Picture 4" descr="d p.jpeg"/>
          <p:cNvPicPr>
            <a:picLocks noChangeAspect="1"/>
          </p:cNvPicPr>
          <p:nvPr/>
        </p:nvPicPr>
        <p:blipFill>
          <a:blip r:embed="rId2"/>
          <a:stretch>
            <a:fillRect/>
          </a:stretch>
        </p:blipFill>
        <p:spPr>
          <a:xfrm>
            <a:off x="3409950" y="2149475"/>
            <a:ext cx="5734050" cy="4429835"/>
          </a:xfrm>
          <a:prstGeom prst="rect">
            <a:avLst/>
          </a:prstGeom>
        </p:spPr>
      </p:pic>
      <p:sp>
        <p:nvSpPr>
          <p:cNvPr id="6" name="Rectangle 5"/>
          <p:cNvSpPr/>
          <p:nvPr/>
        </p:nvSpPr>
        <p:spPr>
          <a:xfrm>
            <a:off x="457200" y="817473"/>
            <a:ext cx="8229600" cy="1107996"/>
          </a:xfrm>
          <a:prstGeom prst="rect">
            <a:avLst/>
          </a:prstGeom>
        </p:spPr>
        <p:txBody>
          <a:bodyPr wrap="square">
            <a:spAutoFit/>
          </a:bodyPr>
          <a:lstStyle/>
          <a:p>
            <a:endParaRPr lang="en-US" dirty="0" smtClean="0"/>
          </a:p>
          <a:p>
            <a:r>
              <a:rPr lang="en-US" sz="2400" dirty="0" smtClean="0"/>
              <a:t>Diabetes is usually a lifelong (chronic) disease in which there are high levels of sugar in the blood.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004350" cy="4525963"/>
          </a:xfrm>
        </p:spPr>
        <p:txBody>
          <a:bodyPr/>
          <a:lstStyle/>
          <a:p>
            <a:pPr>
              <a:buNone/>
            </a:pPr>
            <a:endParaRPr lang="en-US" dirty="0" smtClean="0">
              <a:hlinkClick r:id="rId2"/>
            </a:endParaRPr>
          </a:p>
          <a:p>
            <a:pPr>
              <a:buNone/>
            </a:pPr>
            <a:endParaRPr lang="en-US" dirty="0" smtClean="0">
              <a:hlinkClick r:id="rId2"/>
            </a:endParaRPr>
          </a:p>
          <a:p>
            <a:pPr>
              <a:buNone/>
            </a:pPr>
            <a:endParaRPr lang="en-US" dirty="0" smtClean="0">
              <a:hlinkClick r:id="rId2"/>
            </a:endParaRPr>
          </a:p>
          <a:p>
            <a:pPr>
              <a:buNone/>
            </a:pPr>
            <a:endParaRPr lang="en-US" dirty="0" smtClean="0">
              <a:hlinkClick r:id="rId2"/>
            </a:endParaRPr>
          </a:p>
          <a:p>
            <a:pPr>
              <a:buNone/>
            </a:pPr>
            <a:endParaRPr lang="en-US" dirty="0" smtClean="0">
              <a:hlinkClick r:id="rId2"/>
            </a:endParaRPr>
          </a:p>
          <a:p>
            <a:pPr>
              <a:buNone/>
            </a:pPr>
            <a:endParaRPr lang="en-US" dirty="0" smtClean="0">
              <a:hlinkClick r:id="rId2"/>
            </a:endParaRPr>
          </a:p>
          <a:p>
            <a:endParaRPr lang="en-US" dirty="0"/>
          </a:p>
        </p:txBody>
      </p:sp>
      <p:pic>
        <p:nvPicPr>
          <p:cNvPr id="5" name="Picture 4" descr="insluin.jpeg"/>
          <p:cNvPicPr>
            <a:picLocks noChangeAspect="1"/>
          </p:cNvPicPr>
          <p:nvPr/>
        </p:nvPicPr>
        <p:blipFill>
          <a:blip r:embed="rId3"/>
          <a:stretch>
            <a:fillRect/>
          </a:stretch>
        </p:blipFill>
        <p:spPr>
          <a:xfrm>
            <a:off x="4465302" y="1600200"/>
            <a:ext cx="3529769" cy="4600273"/>
          </a:xfrm>
          <a:prstGeom prst="rect">
            <a:avLst/>
          </a:prstGeom>
        </p:spPr>
      </p:pic>
      <p:sp>
        <p:nvSpPr>
          <p:cNvPr id="4" name="TextBox 3"/>
          <p:cNvSpPr txBox="1"/>
          <p:nvPr/>
        </p:nvSpPr>
        <p:spPr>
          <a:xfrm>
            <a:off x="457200" y="399871"/>
            <a:ext cx="9043488" cy="646331"/>
          </a:xfrm>
          <a:prstGeom prst="rect">
            <a:avLst/>
          </a:prstGeom>
          <a:noFill/>
        </p:spPr>
        <p:txBody>
          <a:bodyPr wrap="square" rtlCol="0">
            <a:spAutoFit/>
          </a:bodyPr>
          <a:lstStyle/>
          <a:p>
            <a:r>
              <a:rPr lang="en-US" sz="3600" dirty="0" smtClean="0"/>
              <a:t>Diabetes is treated with insulin!!!</a:t>
            </a:r>
            <a:endParaRPr lang="en-US" sz="3600" dirty="0"/>
          </a:p>
        </p:txBody>
      </p:sp>
      <p:sp>
        <p:nvSpPr>
          <p:cNvPr id="6" name="TextBox 5"/>
          <p:cNvSpPr txBox="1"/>
          <p:nvPr/>
        </p:nvSpPr>
        <p:spPr>
          <a:xfrm>
            <a:off x="387587" y="3975413"/>
            <a:ext cx="3989718" cy="1077218"/>
          </a:xfrm>
          <a:prstGeom prst="rect">
            <a:avLst/>
          </a:prstGeom>
          <a:noFill/>
        </p:spPr>
        <p:txBody>
          <a:bodyPr wrap="square" rtlCol="0">
            <a:spAutoFit/>
          </a:bodyPr>
          <a:lstStyle/>
          <a:p>
            <a:r>
              <a:rPr lang="en-US" sz="3200" dirty="0" smtClean="0"/>
              <a:t>How do we make insulin?</a:t>
            </a:r>
            <a:endParaRPr lang="en-US" sz="3200" dirty="0"/>
          </a:p>
        </p:txBody>
      </p:sp>
      <p:sp>
        <p:nvSpPr>
          <p:cNvPr id="7" name="TextBox 6"/>
          <p:cNvSpPr txBox="1"/>
          <p:nvPr/>
        </p:nvSpPr>
        <p:spPr>
          <a:xfrm>
            <a:off x="387587" y="1600200"/>
            <a:ext cx="3834941" cy="2062103"/>
          </a:xfrm>
          <a:prstGeom prst="rect">
            <a:avLst/>
          </a:prstGeom>
          <a:noFill/>
        </p:spPr>
        <p:txBody>
          <a:bodyPr wrap="square" rtlCol="0">
            <a:spAutoFit/>
          </a:bodyPr>
          <a:lstStyle/>
          <a:p>
            <a:r>
              <a:rPr lang="en-US" sz="3200" dirty="0" smtClean="0"/>
              <a:t>Insulin is a hormone that makes the liver absorb glucose from the blood stream</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Recombinant DNA</a:t>
            </a:r>
            <a:endParaRPr lang="en-US" dirty="0"/>
          </a:p>
        </p:txBody>
      </p:sp>
      <p:sp>
        <p:nvSpPr>
          <p:cNvPr id="3" name="Content Placeholder 2"/>
          <p:cNvSpPr>
            <a:spLocks noGrp="1"/>
          </p:cNvSpPr>
          <p:nvPr>
            <p:ph sz="half" idx="1"/>
          </p:nvPr>
        </p:nvSpPr>
        <p:spPr>
          <a:xfrm>
            <a:off x="457200" y="1600200"/>
            <a:ext cx="8229600" cy="4525963"/>
          </a:xfrm>
        </p:spPr>
        <p:txBody>
          <a:bodyPr>
            <a:normAutofit fontScale="92500" lnSpcReduction="20000"/>
          </a:bodyPr>
          <a:lstStyle/>
          <a:p>
            <a:r>
              <a:rPr lang="en-US" b="1" dirty="0" smtClean="0">
                <a:latin typeface="Times New Roman" pitchFamily="1" charset="0"/>
              </a:rPr>
              <a:t>Genes from different species are combined together and placed into cells</a:t>
            </a:r>
          </a:p>
          <a:p>
            <a:endParaRPr lang="en-US" dirty="0" smtClean="0">
              <a:latin typeface="Times New Roman" pitchFamily="1" charset="0"/>
            </a:endParaRPr>
          </a:p>
          <a:p>
            <a:pPr lvl="1"/>
            <a:r>
              <a:rPr lang="en-US" dirty="0" smtClean="0">
                <a:latin typeface="Times New Roman" pitchFamily="1" charset="0"/>
              </a:rPr>
              <a:t>The desired gene is cut out of the donor and transferred into the recipient DNA using </a:t>
            </a:r>
            <a:r>
              <a:rPr lang="en-US" u="sng" dirty="0" smtClean="0">
                <a:solidFill>
                  <a:srgbClr val="FF0000"/>
                </a:solidFill>
                <a:latin typeface="Times New Roman" pitchFamily="1" charset="0"/>
              </a:rPr>
              <a:t>restriction enzymes</a:t>
            </a:r>
          </a:p>
          <a:p>
            <a:pPr lvl="1"/>
            <a:endParaRPr lang="en-US" dirty="0" smtClean="0">
              <a:latin typeface="Times New Roman" pitchFamily="1" charset="0"/>
            </a:endParaRPr>
          </a:p>
          <a:p>
            <a:pPr lvl="1"/>
            <a:r>
              <a:rPr lang="en-US" dirty="0" smtClean="0">
                <a:latin typeface="Times New Roman" pitchFamily="1" charset="0"/>
              </a:rPr>
              <a:t>Recipient DNA is often a </a:t>
            </a:r>
            <a:r>
              <a:rPr lang="en-US" u="sng" dirty="0" smtClean="0">
                <a:solidFill>
                  <a:srgbClr val="FF0000"/>
                </a:solidFill>
                <a:latin typeface="Times New Roman" pitchFamily="1" charset="0"/>
              </a:rPr>
              <a:t>plasmid</a:t>
            </a:r>
            <a:r>
              <a:rPr lang="en-US" dirty="0" smtClean="0">
                <a:latin typeface="Times New Roman" pitchFamily="1" charset="0"/>
              </a:rPr>
              <a:t> (circular DNA found often in bacteria).  Plasmids are used to transport desired DNA strand</a:t>
            </a:r>
          </a:p>
          <a:p>
            <a:pPr lvl="1">
              <a:buNone/>
            </a:pPr>
            <a:endParaRPr lang="en-US" u="sng" dirty="0" smtClean="0">
              <a:solidFill>
                <a:srgbClr val="FF0000"/>
              </a:solidFill>
              <a:latin typeface="Times New Roman" pitchFamily="1" charset="0"/>
            </a:endParaRPr>
          </a:p>
          <a:p>
            <a:pPr lvl="1"/>
            <a:r>
              <a:rPr lang="en-US" dirty="0" smtClean="0">
                <a:latin typeface="Times New Roman" pitchFamily="1" charset="0"/>
              </a:rPr>
              <a:t>The 2 samples are combined and make a hybrid DNA</a:t>
            </a:r>
          </a:p>
          <a:p>
            <a:pPr lvl="1"/>
            <a:endParaRPr lang="en-US" dirty="0" smtClean="0">
              <a:latin typeface="Times New Roman" pitchFamily="1" charset="0"/>
            </a:endParaRPr>
          </a:p>
          <a:p>
            <a:pPr lvl="1"/>
            <a:r>
              <a:rPr lang="en-US" u="sng" dirty="0" smtClean="0">
                <a:latin typeface="Times New Roman" pitchFamily="1" charset="0"/>
              </a:rPr>
              <a:t>Hybrid DNA gets inserted into bacteria which multiply with the recombinant DNA inside</a:t>
            </a:r>
            <a:endParaRPr lang="en-CA" u="sng" dirty="0">
              <a:latin typeface="Times New Roman" pitchFamily="1"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Recombinant DNA</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r>
              <a:rPr lang="en-US" b="1" dirty="0">
                <a:latin typeface="Times New Roman" pitchFamily="1" charset="0"/>
                <a:hlinkClick r:id="rId2"/>
              </a:rPr>
              <a:t>http://</a:t>
            </a:r>
            <a:r>
              <a:rPr lang="en-US" b="1" dirty="0" smtClean="0">
                <a:latin typeface="Times New Roman" pitchFamily="1" charset="0"/>
                <a:hlinkClick r:id="rId2"/>
              </a:rPr>
              <a:t>www.youtube.com/watch?v=8rXizmLjegI</a:t>
            </a:r>
            <a:r>
              <a:rPr lang="en-US" b="1" dirty="0" smtClean="0">
                <a:latin typeface="Times New Roman" pitchFamily="1" charset="0"/>
              </a:rPr>
              <a:t> </a:t>
            </a:r>
            <a:endParaRPr lang="en-CA" u="sng" dirty="0">
              <a:latin typeface="Times New Roman" pitchFamily="1" charset="0"/>
            </a:endParaRPr>
          </a:p>
        </p:txBody>
      </p:sp>
    </p:spTree>
    <p:extLst>
      <p:ext uri="{BB962C8B-B14F-4D97-AF65-F5344CB8AC3E}">
        <p14:creationId xmlns:p14="http://schemas.microsoft.com/office/powerpoint/2010/main" val="304027350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5846</TotalTime>
  <Words>2279</Words>
  <Application>Microsoft Office PowerPoint</Application>
  <PresentationFormat>On-screen Show (4:3)</PresentationFormat>
  <Paragraphs>253</Paragraphs>
  <Slides>51</Slides>
  <Notes>5</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Story</vt:lpstr>
      <vt:lpstr>Biotechnology</vt:lpstr>
      <vt:lpstr>PowerPoint Presentation</vt:lpstr>
      <vt:lpstr>Biotechnology Definition:</vt:lpstr>
      <vt:lpstr>What are some examples of biotechnology?</vt:lpstr>
      <vt:lpstr>How can biotechnology be used to help people??</vt:lpstr>
      <vt:lpstr>Diabetes</vt:lpstr>
      <vt:lpstr>PowerPoint Presentation</vt:lpstr>
      <vt:lpstr>Recombinant DNA</vt:lpstr>
      <vt:lpstr>Recombinant DNA</vt:lpstr>
      <vt:lpstr>PowerPoint Presentation</vt:lpstr>
      <vt:lpstr>Recombinant DNA- Insulin Production</vt:lpstr>
      <vt:lpstr>PowerPoint Presentation</vt:lpstr>
      <vt:lpstr>Genetically modified food</vt:lpstr>
      <vt:lpstr>Mr. Green Genes, a transgenic cat  Green fluorescence protein, or GFP, was inserted into his genome using recombinant DNA technology.  GFP fluoresces (glows) when exposed to a blacklight</vt:lpstr>
      <vt:lpstr>PowerPoint Presentation</vt:lpstr>
      <vt:lpstr>PowerPoint Presentation</vt:lpstr>
      <vt:lpstr>How do they genetically modify foods?</vt:lpstr>
      <vt:lpstr>Pros</vt:lpstr>
      <vt:lpstr>Cons</vt:lpstr>
      <vt:lpstr>How can you tell your food is genetically modified?</vt:lpstr>
      <vt:lpstr>PowerPoint Presentation</vt:lpstr>
      <vt:lpstr>Crime Scene Investigation</vt:lpstr>
      <vt:lpstr>DNA Fingerprinting</vt:lpstr>
      <vt:lpstr>Gel Electrophoresis </vt:lpstr>
      <vt:lpstr>PowerPoint Presentation</vt:lpstr>
      <vt:lpstr>Gel Electrophoresis</vt:lpstr>
      <vt:lpstr>Restriction Enzymes</vt:lpstr>
      <vt:lpstr>How does gel electrophoresis work?</vt:lpstr>
      <vt:lpstr>Which suspect is guilty?</vt:lpstr>
      <vt:lpstr>Endangered Species</vt:lpstr>
      <vt:lpstr>How many genes do humans have? What do they code for?</vt:lpstr>
      <vt:lpstr>Human Genome Project</vt:lpstr>
      <vt:lpstr>PowerPoint Presentation</vt:lpstr>
      <vt:lpstr>What did we learn?</vt:lpstr>
      <vt:lpstr>Is it possible to fix a genetic mutation using biotechnology??    …Yes! Its called gene therapy!</vt:lpstr>
      <vt:lpstr>Gene Therapy</vt:lpstr>
      <vt:lpstr>Gene Therapy: Cystic Fibrosis </vt:lpstr>
      <vt:lpstr>Cloning</vt:lpstr>
      <vt:lpstr>How it works…</vt:lpstr>
      <vt:lpstr>PowerPoint Presentation</vt:lpstr>
      <vt:lpstr>PowerPoint Presentation</vt:lpstr>
      <vt:lpstr>Animals that have been cloned</vt:lpstr>
      <vt:lpstr>Pets cloned</vt:lpstr>
      <vt:lpstr>Current debate</vt:lpstr>
      <vt:lpstr>Stem Cells</vt:lpstr>
      <vt:lpstr>PowerPoint Presentation</vt:lpstr>
      <vt:lpstr>2 types of stem cells</vt:lpstr>
      <vt:lpstr>The controversy</vt:lpstr>
      <vt:lpstr>Latest research</vt:lpstr>
      <vt:lpstr>What are the ultimate goals of stem cell research.</vt:lpstr>
      <vt:lpstr>Uses of stem cells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serial killers wear??</dc:title>
  <dc:creator>Jessie Poole</dc:creator>
  <cp:lastModifiedBy>Kelley Breeze</cp:lastModifiedBy>
  <cp:revision>55</cp:revision>
  <dcterms:created xsi:type="dcterms:W3CDTF">2013-02-08T17:25:12Z</dcterms:created>
  <dcterms:modified xsi:type="dcterms:W3CDTF">2013-02-14T13:35:08Z</dcterms:modified>
</cp:coreProperties>
</file>