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7" r:id="rId2"/>
  </p:sldMasterIdLst>
  <p:notesMasterIdLst>
    <p:notesMasterId r:id="rId47"/>
  </p:notesMasterIdLst>
  <p:handoutMasterIdLst>
    <p:handoutMasterId r:id="rId48"/>
  </p:handoutMasterIdLst>
  <p:sldIdLst>
    <p:sldId id="295" r:id="rId3"/>
    <p:sldId id="256" r:id="rId4"/>
    <p:sldId id="257" r:id="rId5"/>
    <p:sldId id="274" r:id="rId6"/>
    <p:sldId id="271" r:id="rId7"/>
    <p:sldId id="258" r:id="rId8"/>
    <p:sldId id="259" r:id="rId9"/>
    <p:sldId id="294" r:id="rId10"/>
    <p:sldId id="260" r:id="rId11"/>
    <p:sldId id="261" r:id="rId12"/>
    <p:sldId id="262" r:id="rId13"/>
    <p:sldId id="275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97" r:id="rId23"/>
    <p:sldId id="277" r:id="rId24"/>
    <p:sldId id="278" r:id="rId25"/>
    <p:sldId id="279" r:id="rId26"/>
    <p:sldId id="280" r:id="rId27"/>
    <p:sldId id="281" r:id="rId28"/>
    <p:sldId id="282" r:id="rId29"/>
    <p:sldId id="296" r:id="rId30"/>
    <p:sldId id="299" r:id="rId31"/>
    <p:sldId id="283" r:id="rId32"/>
    <p:sldId id="284" r:id="rId33"/>
    <p:sldId id="285" r:id="rId34"/>
    <p:sldId id="286" r:id="rId35"/>
    <p:sldId id="298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clrMru>
    <a:srgbClr val="AB38C2"/>
    <a:srgbClr val="3C44EE"/>
    <a:srgbClr val="21BD15"/>
    <a:srgbClr val="7C2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2167" autoAdjust="0"/>
  </p:normalViewPr>
  <p:slideViewPr>
    <p:cSldViewPr>
      <p:cViewPr varScale="1">
        <p:scale>
          <a:sx n="60" d="100"/>
          <a:sy n="60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66B5B-276A-6646-9C7F-8DE179235E5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D5168-4439-0C43-A224-F7ECC049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C889A0-D2C3-465B-BFB6-531615C82F4A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D46A0-8BE1-4D05-A5E0-5A6538875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tructoid.com/blogs/AussieBen/into-the-wild-blue-yonder--170457.p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nj.us/pinelands/photo/wildlife/marbled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geo.com/geology-for-kids/0027-sedimentary-rocks.ph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helpfulhealthtips.com/Images/A/Amoeba.jpg" TargetMode="External"/><Relationship Id="rId5" Type="http://schemas.openxmlformats.org/officeDocument/2006/relationships/hyperlink" Target="http://www.microsoft.com/nz/windows/bliss/default.mspx" TargetMode="External"/><Relationship Id="rId4" Type="http://schemas.openxmlformats.org/officeDocument/2006/relationships/hyperlink" Target="http://www.napavalley.edu/Academics/SME/Chemistry/Pages/default.aspx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raycompass.com/images/africa/lion_landscape_mara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oweb.uwlax.edu/bio203/s2008/manelli_chri/making%20friends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home.howstuffworks.com/western-yellow-pine-tree.htm" TargetMode="External"/><Relationship Id="rId4" Type="http://schemas.openxmlformats.org/officeDocument/2006/relationships/hyperlink" Target="http://bss.sfsu.edu/holzman/courses/fall01%20projects/rainbow%20trout.htm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ptrips.com/SE09/SE09p2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mlovextdf.webnode.com/temperate-deciduous-biome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hlinkClick r:id="rId3"/>
              </a:rPr>
              <a:t>http://www.destructoid.com/blogs/AussieBen/into-the-wild-blue-yonder--170457.phtml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0E1A1-09E6-451B-863B-4986224150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3"/>
              </a:rPr>
              <a:t>http://www.state.nj.us/pinelands/photo/wildlife/marbled.html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47806-9C0B-41E9-B04B-C240B90968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09089-5FE2-483F-AC81-A64FCA5DF2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CE1D4-8E3F-4E85-B711-5462DE6843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D46A0-8BE1-4D05-A5E0-5A653887552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8CB50B-4CDB-4C20-AFE2-F416499E0D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hlinkClick r:id="rId3"/>
              </a:rPr>
              <a:t>http://www.kidsgeo.com/geology-for-kids/0027-sedimentary-rocks.php</a:t>
            </a:r>
            <a:endParaRPr lang="en-US" smtClean="0"/>
          </a:p>
          <a:p>
            <a:r>
              <a:rPr lang="en-US" smtClean="0">
                <a:hlinkClick r:id="rId4"/>
              </a:rPr>
              <a:t>http://www.napavalley.edu/Academics/SME/Chemistry/Pages/default.aspx</a:t>
            </a:r>
            <a:endParaRPr lang="en-US" smtClean="0"/>
          </a:p>
          <a:p>
            <a:r>
              <a:rPr lang="en-US" smtClean="0">
                <a:hlinkClick r:id="rId5"/>
              </a:rPr>
              <a:t>http://www.microsoft.com/nz/windows/bliss/default.mspx</a:t>
            </a:r>
            <a:endParaRPr lang="en-US" smtClean="0"/>
          </a:p>
          <a:p>
            <a:r>
              <a:rPr lang="en-US" smtClean="0">
                <a:hlinkClick r:id="rId6"/>
              </a:rPr>
              <a:t>http://www.helpfulhealthtips.com/Images/A/Amoeba.jpg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A49BB-0F00-45AC-8944-4BA1F2799D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3"/>
              </a:rPr>
              <a:t>http://straycompass.com/images/africa/lion_landscape_mara.png</a:t>
            </a: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EE5887-59C2-44DC-84DF-562669556F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19C18-AEBF-4BBE-9398-FB94A7A281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C836B-686C-4386-BC72-90AE088EC6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3"/>
              </a:rPr>
              <a:t>http://bioweb.uwlax.edu/bio203/s2008/manelli_chri/making%20friends.htm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4"/>
              </a:rPr>
              <a:t>http://bss.sfsu.edu/holzman/courses/fall01%20projects/rainbow%20trout.htm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5"/>
              </a:rPr>
              <a:t>http://home.howstuffworks.com/western-yellow-pine-tree.htm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319C0-09E5-43FA-A565-5B5ACEF872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3"/>
              </a:rPr>
              <a:t>http://www.herptrips.com/SE09/SE09p2.htm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34719-4471-4F90-AC90-E265203E8E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3"/>
              </a:rPr>
              <a:t>http://jmlovextdf.webnode.com/temperate-deciduous-biome/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E0642B-7923-4CFA-A1A1-F36890A543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CFCF-C4AF-4201-B53A-1797B171BCE4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6240-93AF-4E61-A50F-F38613F7A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3892-2D47-412F-91EF-4C5CC6FD784A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6585-53AE-4878-AF14-8E219D955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2DB1-7663-47FE-8D1D-289AF3F8FF0C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CCC1-E22C-49F3-A38C-D4F1EA495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BB36-BD90-8440-836F-5DEEDCFA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2B52-FA4D-E24E-9502-7CB547BDC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4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B60F-A92C-1D4C-A191-B5D3C623E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0CFCF-C4AF-4201-B53A-1797B171BCE4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E6240-93AF-4E61-A50F-F38613F7A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E7AF6-48B0-4B95-9CC4-1F6014A86184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A6BB8-1332-429A-B745-64131EE4F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1FA43-6A34-4D7F-8215-77984E2EFE6A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F3DF-29C7-4A2B-8B2E-3FD2ED0FA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8A12B-DFD2-4D85-A7CB-577E404439B4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5CDE7-C061-47B0-87B2-CCCA60A5F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8B574-E8B2-4953-805C-17107F8CD90C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2F456-D0BE-4421-81C8-1502F3AFB1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E7AF6-48B0-4B95-9CC4-1F6014A86184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6BB8-1332-429A-B745-64131EE4F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C2223-CB0B-4350-8FDE-2F085B33D53D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FE6D0E-12C4-4E42-8B1F-A00110F86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5FA3D-60E3-4106-AF8F-E20D8D6CC8B2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EB0A5-B7F6-4FC3-9D72-DCD14ECFA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CAD8F-DC7C-4BFF-A572-8B3C45C35E79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E5A9D36C-B5C5-4567-878E-4592D52750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CCEDB8C2-9521-4B8C-ACA7-3EB7B80FFBC7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519C8-D255-4CEC-8E02-FFDD73D60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D3892-2D47-412F-91EF-4C5CC6FD784A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585-53AE-4878-AF14-8E219D9558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72DB1-7663-47FE-8D1D-289AF3F8FF0C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CCC1-E22C-49F3-A38C-D4F1EA4954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BB36-BD90-8440-836F-5DEEDCFA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0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2B52-FA4D-E24E-9502-7CB547BDC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42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B60F-A92C-1D4C-A191-B5D3C623E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FA43-6A34-4D7F-8215-77984E2EFE6A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F3DF-29C7-4A2B-8B2E-3FD2ED0FA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A12B-DFD2-4D85-A7CB-577E404439B4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CDE7-C061-47B0-87B2-CCCA60A5F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B574-E8B2-4953-805C-17107F8CD90C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F456-D0BE-4421-81C8-1502F3AFB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2223-CB0B-4350-8FDE-2F085B33D53D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6D0E-12C4-4E42-8B1F-A00110F86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FA3D-60E3-4106-AF8F-E20D8D6CC8B2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B0A5-B7F6-4FC3-9D72-DCD14ECFA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AD8F-DC7C-4BFF-A572-8B3C45C35E79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D36C-B5C5-4567-878E-4592D5275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B8C2-9521-4B8C-ACA7-3EB7B80FFBC7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19C8-D255-4CEC-8E02-FFDD73D60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DD078-DC2D-429A-9930-3A4F941FE952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92A5C-EEA9-4535-B757-4287E5679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  <p:sldLayoutId id="2147483804" r:id="rId12"/>
    <p:sldLayoutId id="2147483805" r:id="rId13"/>
    <p:sldLayoutId id="214748380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Print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Print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Print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Prin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Prin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Prin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Prin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Prin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E3DD078-DC2D-429A-9930-3A4F941FE952}" type="datetimeFigureOut">
              <a:rPr lang="en-US" smtClean="0"/>
              <a:pPr>
                <a:defRPr/>
              </a:pPr>
              <a:t>9/4/2013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3B92A5C-EEA9-4535-B757-4287E56799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classzone.com/books/ml_science_share/vis_sim/em05_pg20_nitrogen/em05_pg20_nitrogen.swf" TargetMode="Externa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u="sng" dirty="0" smtClean="0"/>
              <a:t>Warm-up</a:t>
            </a:r>
            <a:endParaRPr lang="en-US" sz="8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is ecology?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75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5438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Biotic? Abiotic?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7086600" cy="5029200"/>
          </a:xfrm>
        </p:spPr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23555" name="AutoShape 4" descr="http://sanctuaries.noaa.gov/pgallery/pgstellwagen/habitats/1638027_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416" name="Picture 8" descr="http://www.tfaoi.com/am/14am/14am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7369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sanctuaries.noaa.gov/pgallery/pgstellwagen/habitats/1638027_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005013"/>
            <a:ext cx="6105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traycompass.com/images/africa/lion_landscape_mar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7663" y="1981200"/>
            <a:ext cx="74501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5438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do we study such a large place?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Ecologists study many different </a:t>
            </a:r>
            <a:r>
              <a:rPr lang="en-US" b="1" dirty="0" smtClean="0"/>
              <a:t>levels</a:t>
            </a:r>
            <a:r>
              <a:rPr lang="en-US" dirty="0" smtClean="0"/>
              <a:t> of organization: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3200" dirty="0" smtClean="0"/>
              <a:t>Species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3200" dirty="0" smtClean="0"/>
              <a:t>Populations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3200" dirty="0" smtClean="0"/>
              <a:t>Communities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3200" dirty="0" smtClean="0"/>
              <a:t>Ecosystems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3200" dirty="0" smtClean="0"/>
              <a:t>Biomes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3200" dirty="0" smtClean="0"/>
              <a:t>Biosphere</a:t>
            </a:r>
            <a:endParaRPr lang="en-US" sz="2400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25603" name="AutoShape 4" descr="http://sanctuaries.noaa.gov/pgallery/pgstellwagen/habitats/1638027_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7040563"/>
            <a:ext cx="8229600" cy="274637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sz="1600" b="0" smtClean="0">
                <a:cs typeface="+mj-cs"/>
              </a:rPr>
              <a:t>Organism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3505200" cy="65659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Species</a:t>
            </a:r>
            <a:endParaRPr lang="en-US" sz="3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295400" y="1219200"/>
            <a:ext cx="4343400" cy="187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Font typeface="Wingdings" charset="0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Group of similar organisms that can breed and produce fertile offspring</a:t>
            </a:r>
          </a:p>
        </p:txBody>
      </p:sp>
      <p:pic>
        <p:nvPicPr>
          <p:cNvPr id="9220" name="Picture 6" descr="bullf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886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ullfrog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124200" y="5562600"/>
            <a:ext cx="609600" cy="533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828800" y="3962400"/>
            <a:ext cx="533400" cy="457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800600" y="49530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225" name="Picture 11" descr="bullfro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437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Population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086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Population</a:t>
            </a:r>
            <a:r>
              <a:rPr lang="en-US" dirty="0" smtClean="0"/>
              <a:t> is a group of organisms </a:t>
            </a:r>
            <a:r>
              <a:rPr lang="en-US" i="1" dirty="0" smtClean="0"/>
              <a:t>in the same species </a:t>
            </a:r>
            <a:r>
              <a:rPr lang="en-US" dirty="0" smtClean="0"/>
              <a:t>that interbreed and live in the </a:t>
            </a:r>
            <a:r>
              <a:rPr lang="en-US" b="1" dirty="0" smtClean="0"/>
              <a:t>same area</a:t>
            </a:r>
          </a:p>
          <a:p>
            <a:pPr eaLnBrk="1" hangingPunct="1">
              <a:defRPr/>
            </a:pPr>
            <a:r>
              <a:rPr lang="en-US" dirty="0" smtClean="0"/>
              <a:t>Part of a population of bullfrogs:</a:t>
            </a:r>
          </a:p>
          <a:p>
            <a:pPr eaLnBrk="1" hangingPunct="1">
              <a:buFont typeface="Arial" charset="0"/>
              <a:buNone/>
              <a:defRPr/>
            </a:pPr>
            <a:endParaRPr lang="en-US" i="1" dirty="0" smtClean="0"/>
          </a:p>
        </p:txBody>
      </p:sp>
      <p:sp>
        <p:nvSpPr>
          <p:cNvPr id="29699" name="AutoShape 4" descr="http://sanctuaries.noaa.gov/pgallery/pgstellwagen/habitats/1638027_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" name="Picture 6" descr="bullfrog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Community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7086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Community</a:t>
            </a:r>
            <a:r>
              <a:rPr lang="en-US" dirty="0" smtClean="0"/>
              <a:t> is a mix of different populations that live together</a:t>
            </a:r>
          </a:p>
        </p:txBody>
      </p:sp>
      <p:sp>
        <p:nvSpPr>
          <p:cNvPr id="31747" name="AutoShape 4" descr="http://sanctuaries.noaa.gov/pgallery/pgstellwagen/habitats/1638027_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1270" name="Picture 8" descr="picture courtesy of http://www.dpughphoto.com/images/bird brown kure beach 111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419600"/>
            <a:ext cx="18907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http://bss.sfsu.edu/holzman/courses/fall01%20projects/rainbowtrout%20fi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105400"/>
            <a:ext cx="2286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http://static.howstuffworks.com/gif/western-yellow-pine-tree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267200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bullfrog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2514600" cy="183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allard-du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607436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Ecosystem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7239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Ecosystem</a:t>
            </a:r>
            <a:r>
              <a:rPr lang="en-US" dirty="0" smtClean="0"/>
              <a:t> includes the </a:t>
            </a:r>
            <a:r>
              <a:rPr lang="en-US" b="1" dirty="0" smtClean="0"/>
              <a:t>community </a:t>
            </a:r>
            <a:r>
              <a:rPr lang="en-US" b="1" i="1" dirty="0" smtClean="0"/>
              <a:t>and the non-living (abiotic)environment </a:t>
            </a:r>
            <a:r>
              <a:rPr lang="en-US" dirty="0" smtClean="0"/>
              <a:t>(soil, air, water, sunlight, etc.)</a:t>
            </a:r>
            <a:endParaRPr lang="en-US" i="1" dirty="0" smtClean="0"/>
          </a:p>
          <a:p>
            <a:pPr eaLnBrk="1" hangingPunct="1">
              <a:defRPr/>
            </a:pPr>
            <a:r>
              <a:rPr lang="en-US" dirty="0" smtClean="0"/>
              <a:t>The bullfrogs’ ecosystem is a pond:</a:t>
            </a:r>
          </a:p>
          <a:p>
            <a:pPr eaLnBrk="1" hangingPunct="1">
              <a:buFont typeface="Arial" charset="0"/>
              <a:buNone/>
              <a:defRPr/>
            </a:pPr>
            <a:endParaRPr lang="en-US" i="1" dirty="0" smtClean="0"/>
          </a:p>
        </p:txBody>
      </p:sp>
      <p:sp>
        <p:nvSpPr>
          <p:cNvPr id="33795" name="AutoShape 4" descr="http://sanctuaries.noaa.gov/pgallery/pgstellwagen/habitats/1638027_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293" name="Picture 2" descr="http://www.herptrips.com/SE09/SE09p2_files/River-habit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643313"/>
            <a:ext cx="42672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00200" y="-76200"/>
            <a:ext cx="75438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Biome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00200" y="838200"/>
            <a:ext cx="762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Biome</a:t>
            </a:r>
            <a:r>
              <a:rPr lang="en-US" dirty="0" smtClean="0"/>
              <a:t> is a group of ecosystems with the same climate and dominant communities</a:t>
            </a:r>
          </a:p>
          <a:p>
            <a:pPr eaLnBrk="1" hangingPunct="1">
              <a:defRPr/>
            </a:pPr>
            <a:r>
              <a:rPr lang="en-US" dirty="0" smtClean="0"/>
              <a:t>The Bullfrogs’ Biome is a temperate forest:</a:t>
            </a:r>
          </a:p>
          <a:p>
            <a:pPr eaLnBrk="1" hangingPunct="1">
              <a:buFont typeface="Arial" charset="0"/>
              <a:buNone/>
              <a:defRPr/>
            </a:pPr>
            <a:endParaRPr lang="en-US" i="1" dirty="0" smtClean="0"/>
          </a:p>
        </p:txBody>
      </p:sp>
      <p:sp>
        <p:nvSpPr>
          <p:cNvPr id="35843" name="AutoShape 4" descr="http://sanctuaries.noaa.gov/pgallery/pgstellwagen/habitats/1638027_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17" name="Picture 2" descr="http://files.jmlovextdf.webnode.com/200000013-efc93f0c34/deciduous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448050"/>
            <a:ext cx="5181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7543800" cy="1143000"/>
          </a:xfrm>
        </p:spPr>
        <p:txBody>
          <a:bodyPr/>
          <a:lstStyle/>
          <a:p>
            <a:pPr algn="l" eaLnBrk="1" hangingPunct="1"/>
            <a:endParaRPr lang="en-US" sz="4000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68450" y="152400"/>
            <a:ext cx="7499350" cy="4038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The Bullfrog is a </a:t>
            </a:r>
            <a:r>
              <a:rPr lang="en-US" sz="2400" b="1" dirty="0" smtClean="0">
                <a:solidFill>
                  <a:schemeClr val="bg1"/>
                </a:solidFill>
              </a:rPr>
              <a:t>Species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They live in a </a:t>
            </a:r>
            <a:r>
              <a:rPr lang="en-US" sz="2400" b="1" dirty="0" smtClean="0">
                <a:solidFill>
                  <a:schemeClr val="bg1"/>
                </a:solidFill>
              </a:rPr>
              <a:t>Population</a:t>
            </a:r>
            <a:r>
              <a:rPr lang="en-US" sz="2400" b="1" dirty="0" smtClean="0">
                <a:solidFill>
                  <a:srgbClr val="FFC000"/>
                </a:solidFill>
              </a:rPr>
              <a:t> with Bullfrogs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Their </a:t>
            </a:r>
            <a:r>
              <a:rPr lang="en-US" sz="2400" b="1" dirty="0" smtClean="0">
                <a:solidFill>
                  <a:schemeClr val="bg1"/>
                </a:solidFill>
              </a:rPr>
              <a:t>Community</a:t>
            </a:r>
            <a:r>
              <a:rPr lang="en-US" sz="2400" b="1" dirty="0" smtClean="0">
                <a:solidFill>
                  <a:srgbClr val="FFFF00"/>
                </a:solidFill>
              </a:rPr>
              <a:t> includes Bullfrogs and their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biotic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friends (birds, trout, trees)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21BD15"/>
                </a:solidFill>
              </a:rPr>
              <a:t>Their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Ecosystem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21BD15"/>
                </a:solidFill>
              </a:rPr>
              <a:t>is a pond, which includes </a:t>
            </a:r>
            <a:r>
              <a:rPr lang="en-US" sz="2400" b="1" i="1" u="sng" dirty="0" err="1" smtClean="0">
                <a:solidFill>
                  <a:srgbClr val="21BD15"/>
                </a:solidFill>
              </a:rPr>
              <a:t>abiotic</a:t>
            </a:r>
            <a:r>
              <a:rPr lang="en-US" sz="2400" b="1" dirty="0" smtClean="0">
                <a:solidFill>
                  <a:srgbClr val="21BD15"/>
                </a:solidFill>
              </a:rPr>
              <a:t> factors (soil, air, water)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Biome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that they live in is the Temperate Forest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AB38C2"/>
                </a:solidFill>
              </a:rPr>
              <a:t>The Temperate Forest is part of the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Biosphere</a:t>
            </a:r>
          </a:p>
          <a:p>
            <a:pPr eaLnBrk="1" hangingPunct="1">
              <a:buFont typeface="Arial" charset="0"/>
              <a:buNone/>
              <a:defRPr/>
            </a:pPr>
            <a:endParaRPr lang="en-US" i="1" dirty="0" smtClean="0"/>
          </a:p>
        </p:txBody>
      </p:sp>
      <p:pic>
        <p:nvPicPr>
          <p:cNvPr id="7" name="Picture 6" descr="bullfrog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3260818" cy="2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4484688"/>
            <a:ext cx="7315200" cy="21452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In your notes, write your own level of organization (like we did for the </a:t>
            </a:r>
            <a:r>
              <a:rPr lang="en-US" sz="2400" b="1" dirty="0" smtClean="0">
                <a:latin typeface="+mj-lt"/>
              </a:rPr>
              <a:t>Bullfrog)</a:t>
            </a:r>
            <a:r>
              <a:rPr lang="en-US" sz="2400" b="1" dirty="0">
                <a:latin typeface="+mj-lt"/>
              </a:rPr>
              <a:t>. Start at the Species level and move up to an Ecosystem. You can use real or make believe organisms.</a:t>
            </a:r>
          </a:p>
        </p:txBody>
      </p:sp>
      <p:sp>
        <p:nvSpPr>
          <p:cNvPr id="37891" name="AutoShape 4" descr="http://sanctuaries.noaa.gov/pgallery/pgstellwagen/habitats/1638027_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543800" cy="1143000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How do organisms interact with their environment?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620000" cy="5029200"/>
          </a:xfrm>
        </p:spPr>
        <p:txBody>
          <a:bodyPr/>
          <a:lstStyle/>
          <a:p>
            <a:pPr eaLnBrk="1" hangingPunct="1"/>
            <a:r>
              <a:rPr lang="en-US" smtClean="0"/>
              <a:t>Each organism has a </a:t>
            </a:r>
            <a:r>
              <a:rPr lang="en-US" b="1" smtClean="0">
                <a:solidFill>
                  <a:srgbClr val="3C44EE"/>
                </a:solidFill>
              </a:rPr>
              <a:t>habitat</a:t>
            </a:r>
            <a:r>
              <a:rPr lang="en-US" smtClean="0">
                <a:solidFill>
                  <a:srgbClr val="3C44EE"/>
                </a:solidFill>
              </a:rPr>
              <a:t>--</a:t>
            </a:r>
            <a:r>
              <a:rPr lang="en-US" i="1" smtClean="0">
                <a:solidFill>
                  <a:srgbClr val="3C44EE"/>
                </a:solidFill>
              </a:rPr>
              <a:t>where</a:t>
            </a:r>
            <a:r>
              <a:rPr lang="en-US" smtClean="0">
                <a:solidFill>
                  <a:srgbClr val="3C44EE"/>
                </a:solidFill>
              </a:rPr>
              <a:t> it lives out its life</a:t>
            </a:r>
            <a:r>
              <a:rPr lang="en-US" smtClean="0"/>
              <a:t>. There are many habitats in each ecosystem.</a:t>
            </a:r>
          </a:p>
          <a:p>
            <a:pPr eaLnBrk="1" hangingPunct="1"/>
            <a:r>
              <a:rPr lang="en-US" i="1" smtClean="0"/>
              <a:t>In habitats there are many niches, each occupied by one species.</a:t>
            </a:r>
            <a:r>
              <a:rPr lang="en-US" smtClean="0"/>
              <a:t> A </a:t>
            </a:r>
            <a:r>
              <a:rPr lang="en-US" b="1" smtClean="0">
                <a:solidFill>
                  <a:srgbClr val="AB38C2"/>
                </a:solidFill>
              </a:rPr>
              <a:t>niche</a:t>
            </a:r>
            <a:r>
              <a:rPr lang="en-US" smtClean="0"/>
              <a:t> </a:t>
            </a:r>
            <a:r>
              <a:rPr lang="en-US" smtClean="0">
                <a:solidFill>
                  <a:srgbClr val="AB38C2"/>
                </a:solidFill>
              </a:rPr>
              <a:t>is a species’ </a:t>
            </a:r>
            <a:r>
              <a:rPr lang="en-US" i="1" smtClean="0">
                <a:solidFill>
                  <a:srgbClr val="AB38C2"/>
                </a:solidFill>
              </a:rPr>
              <a:t>role</a:t>
            </a:r>
            <a:r>
              <a:rPr lang="en-US" i="1" smtClean="0"/>
              <a:t>, </a:t>
            </a:r>
            <a:r>
              <a:rPr lang="en-US" smtClean="0"/>
              <a:t>sort of like it’s JOB.</a:t>
            </a:r>
          </a:p>
          <a:p>
            <a:pPr eaLnBrk="1" hangingPunct="1"/>
            <a:r>
              <a:rPr lang="en-US" b="1" smtClean="0"/>
              <a:t>Why can there only be one species in each niche?</a:t>
            </a:r>
          </a:p>
          <a:p>
            <a:pPr eaLnBrk="1" hangingPunct="1">
              <a:buFont typeface="Arial" charset="0"/>
              <a:buNone/>
            </a:pPr>
            <a:endParaRPr lang="en-US" i="1" smtClean="0"/>
          </a:p>
        </p:txBody>
      </p:sp>
      <p:sp>
        <p:nvSpPr>
          <p:cNvPr id="39939" name="AutoShape 4" descr="http://sanctuaries.noaa.gov/pgallery/pgstellwagen/habitats/1638027_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543800" cy="1143000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How do organisms interact with their environment?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620000" cy="5029200"/>
          </a:xfrm>
        </p:spPr>
        <p:txBody>
          <a:bodyPr/>
          <a:lstStyle/>
          <a:p>
            <a:pPr eaLnBrk="1" hangingPunct="1"/>
            <a:r>
              <a:rPr lang="en-US" i="1" dirty="0" smtClean="0"/>
              <a:t>Think of Finding </a:t>
            </a:r>
            <a:r>
              <a:rPr lang="en-US" i="1" dirty="0" err="1" smtClean="0"/>
              <a:t>Nemo</a:t>
            </a:r>
            <a:r>
              <a:rPr lang="en-US" i="1" dirty="0" smtClean="0"/>
              <a:t> and its examples of organism’s niches and habitats!</a:t>
            </a:r>
          </a:p>
          <a:p>
            <a:pPr lvl="1" eaLnBrk="1" hangingPunct="1"/>
            <a:r>
              <a:rPr lang="en-US" i="1" smtClean="0"/>
              <a:t>What </a:t>
            </a:r>
            <a:r>
              <a:rPr lang="en-US" i="1" dirty="0" smtClean="0"/>
              <a:t>is the Habitat?</a:t>
            </a:r>
          </a:p>
          <a:p>
            <a:pPr lvl="1" eaLnBrk="1" hangingPunct="1"/>
            <a:r>
              <a:rPr lang="en-US" i="1" dirty="0" smtClean="0"/>
              <a:t>What types of organisms do you see?</a:t>
            </a:r>
          </a:p>
          <a:p>
            <a:pPr lvl="1" eaLnBrk="1" hangingPunct="1"/>
            <a:r>
              <a:rPr lang="en-US" i="1" dirty="0" smtClean="0"/>
              <a:t>What are their niches? (what do they do?)</a:t>
            </a:r>
          </a:p>
        </p:txBody>
      </p:sp>
      <p:sp>
        <p:nvSpPr>
          <p:cNvPr id="41987" name="AutoShape 4" descr="http://sanctuaries.noaa.gov/pgallery/pgstellwagen/habitats/1638027_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Ecology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8851" y="34547"/>
            <a:ext cx="8613775" cy="1431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0" i="1" dirty="0" smtClean="0">
                <a:latin typeface="Calibri"/>
                <a:cs typeface="Calibri"/>
              </a:rPr>
              <a:t>Autotrophs vs. Heterotrophs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762000" y="1828800"/>
            <a:ext cx="3925888" cy="3492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u="sng" dirty="0" smtClean="0">
                <a:latin typeface="Calibri"/>
                <a:cs typeface="Calibri"/>
              </a:rPr>
              <a:t>Autotrophs</a:t>
            </a:r>
            <a:r>
              <a:rPr lang="en-US" sz="3200" dirty="0" smtClean="0">
                <a:latin typeface="Calibri"/>
                <a:cs typeface="Calibri"/>
              </a:rPr>
              <a:t> – make their own food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so they are called </a:t>
            </a:r>
            <a:r>
              <a:rPr lang="en-US" sz="3200" u="sng" dirty="0" smtClean="0">
                <a:latin typeface="Calibri"/>
                <a:cs typeface="Calibri"/>
              </a:rPr>
              <a:t>PRODUCERS</a:t>
            </a:r>
            <a:endParaRPr lang="en-US" sz="3200" b="1" i="1" u="sng" dirty="0" smtClean="0">
              <a:latin typeface="Calibri"/>
              <a:cs typeface="Calibri"/>
            </a:endParaRPr>
          </a:p>
          <a:p>
            <a:pPr eaLnBrk="1" hangingPunct="1">
              <a:defRPr/>
            </a:pPr>
            <a:endParaRPr lang="en-US" sz="3200" dirty="0" smtClean="0">
              <a:latin typeface="Calibri"/>
              <a:cs typeface="Calibri"/>
            </a:endParaRPr>
          </a:p>
        </p:txBody>
      </p:sp>
      <p:sp>
        <p:nvSpPr>
          <p:cNvPr id="14340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u="sng" dirty="0" smtClean="0">
                <a:latin typeface="Calibri"/>
                <a:cs typeface="Calibri"/>
              </a:rPr>
              <a:t>Heterotrophs</a:t>
            </a:r>
            <a:r>
              <a:rPr lang="en-US" sz="3200" dirty="0" smtClean="0">
                <a:latin typeface="Calibri"/>
                <a:cs typeface="Calibri"/>
              </a:rPr>
              <a:t> – get their food from another source so they are called </a:t>
            </a:r>
            <a:r>
              <a:rPr lang="en-US" sz="3200" u="sng" dirty="0" smtClean="0">
                <a:latin typeface="Calibri"/>
                <a:cs typeface="Calibri"/>
              </a:rPr>
              <a:t>CONSUMERS</a:t>
            </a:r>
            <a:endParaRPr lang="en-US" sz="3200" dirty="0" smtClean="0">
              <a:latin typeface="Calibri"/>
              <a:cs typeface="Calibri"/>
            </a:endParaRPr>
          </a:p>
          <a:p>
            <a:pPr eaLnBrk="1" hangingPunct="1">
              <a:defRPr/>
            </a:pPr>
            <a:endParaRPr lang="en-US" sz="3200" dirty="0" smtClean="0">
              <a:latin typeface="Calibri"/>
              <a:cs typeface="Calibri"/>
            </a:endParaRPr>
          </a:p>
        </p:txBody>
      </p:sp>
      <p:pic>
        <p:nvPicPr>
          <p:cNvPr id="15364" name="Picture 6" descr="het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48200"/>
            <a:ext cx="2743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june22pics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392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u="sng" dirty="0" smtClean="0"/>
              <a:t>Warm-up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an autotroph? How do they get their energy?</a:t>
            </a:r>
          </a:p>
          <a:p>
            <a:r>
              <a:rPr lang="en-US" sz="4400" dirty="0" smtClean="0"/>
              <a:t>What is a heterotroph? How do they get their energy?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34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385175" cy="1295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Calibri"/>
                <a:cs typeface="Calibri"/>
              </a:rPr>
              <a:t>Two Main forms of Energy for Autotrophs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00200"/>
            <a:ext cx="4384675" cy="525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Calibri"/>
                <a:cs typeface="Calibri"/>
              </a:rPr>
              <a:t>Sunlight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/>
                <a:cs typeface="Calibri"/>
              </a:rPr>
              <a:t>The main source of energy for life on earth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Calibri"/>
                <a:cs typeface="Calibri"/>
              </a:rPr>
              <a:t>Photosynthesis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alibri"/>
                <a:cs typeface="Calibri"/>
              </a:rPr>
              <a:t>Chemical 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/>
                <a:cs typeface="Calibri"/>
              </a:rPr>
              <a:t>Some organisms such as bacteria, rely on the energy stored in inorganic compounds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Calibri"/>
                <a:cs typeface="Calibri"/>
              </a:rPr>
              <a:t>Chemosynthesis</a:t>
            </a:r>
          </a:p>
        </p:txBody>
      </p:sp>
      <p:pic>
        <p:nvPicPr>
          <p:cNvPr id="15369" name="Picture 9" descr="photosynthes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447800"/>
            <a:ext cx="2373313" cy="2117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7" name="Picture 7" descr="chemosynthes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697288"/>
            <a:ext cx="3429000" cy="31607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96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0"/>
            <a:ext cx="8385175" cy="746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0" i="1" dirty="0" smtClean="0">
                <a:latin typeface="Calibri"/>
                <a:cs typeface="Calibri"/>
              </a:rPr>
              <a:t>Types of Consumers</a:t>
            </a:r>
          </a:p>
        </p:txBody>
      </p:sp>
      <p:pic>
        <p:nvPicPr>
          <p:cNvPr id="16404" name="Picture 20" descr="omnivor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143000"/>
            <a:ext cx="2540000" cy="157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7620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latin typeface="Calibri"/>
                <a:cs typeface="Calibri"/>
              </a:rPr>
              <a:t>Herbivores- only eat plants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276600" y="762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latin typeface="Calibri"/>
                <a:cs typeface="Calibri"/>
              </a:rPr>
              <a:t>Carnivores - only eat animals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477000" y="3810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latin typeface="Calibri"/>
                <a:cs typeface="Calibri"/>
              </a:rPr>
              <a:t>Omnivores- eat plants AND animals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667000" y="5105400"/>
            <a:ext cx="3429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latin typeface="Calibri"/>
                <a:cs typeface="Calibri"/>
              </a:rPr>
              <a:t>Detritivores and Decomposers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latin typeface="Calibri"/>
                <a:cs typeface="Calibri"/>
              </a:rPr>
              <a:t>Feeds on plant and animal remains</a:t>
            </a:r>
          </a:p>
        </p:txBody>
      </p:sp>
      <p:pic>
        <p:nvPicPr>
          <p:cNvPr id="17414" name="Picture 15" descr="herbiv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938"/>
            <a:ext cx="30480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" descr="carniv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25542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2" descr="decompo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1482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6" descr="human omniv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14600"/>
            <a:ext cx="18288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0600"/>
            <a:ext cx="274673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5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smtClean="0">
                <a:latin typeface="Calibri"/>
                <a:cs typeface="Calibri"/>
              </a:rPr>
              <a:t>How does </a:t>
            </a:r>
            <a:r>
              <a:rPr lang="en-US" b="0" i="1" u="sng" smtClean="0">
                <a:latin typeface="Calibri"/>
                <a:cs typeface="Calibri"/>
              </a:rPr>
              <a:t>Energy</a:t>
            </a:r>
            <a:r>
              <a:rPr lang="en-US" b="0" smtClean="0">
                <a:latin typeface="Calibri"/>
                <a:cs typeface="Calibri"/>
              </a:rPr>
              <a:t>  flow through an Ecosystem?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505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atin typeface="Calibri"/>
                <a:cs typeface="Calibri"/>
              </a:rPr>
              <a:t>Energy flows through an ecosystem in ONE direction</a:t>
            </a:r>
            <a:endParaRPr lang="en-US" sz="2800" b="1" i="1" u="sng" dirty="0" smtClean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sz="2400" b="1" i="1" dirty="0" smtClean="0">
                <a:latin typeface="Calibri"/>
                <a:cs typeface="Calibri"/>
              </a:rPr>
              <a:t>sun</a:t>
            </a:r>
            <a:r>
              <a:rPr lang="en-US" sz="2400" b="1" dirty="0" smtClean="0">
                <a:latin typeface="Calibri"/>
                <a:cs typeface="Calibri"/>
              </a:rPr>
              <a:t> or </a:t>
            </a:r>
            <a:r>
              <a:rPr lang="en-US" sz="2400" b="1" i="1" dirty="0" smtClean="0">
                <a:latin typeface="Calibri"/>
                <a:cs typeface="Calibri"/>
              </a:rPr>
              <a:t>chemicals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</a:p>
          <a:p>
            <a:pPr lvl="1" eaLnBrk="1" hangingPunct="1">
              <a:defRPr/>
            </a:pPr>
            <a:endParaRPr lang="en-US" sz="2400" b="1" dirty="0" smtClean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sz="2400" b="1" i="1" u="sng" dirty="0" smtClean="0">
                <a:latin typeface="Calibri"/>
                <a:cs typeface="Calibri"/>
              </a:rPr>
              <a:t>autotrophs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en-US" sz="2400" b="1" dirty="0" smtClean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i="1" u="sng" dirty="0" smtClean="0">
                <a:latin typeface="Calibri"/>
                <a:cs typeface="Calibri"/>
              </a:rPr>
              <a:t>heterotrophs</a:t>
            </a:r>
            <a:endParaRPr lang="en-US" sz="2400" i="1" u="sng" dirty="0" smtClean="0">
              <a:latin typeface="Calibri"/>
              <a:cs typeface="Calibri"/>
            </a:endParaRPr>
          </a:p>
        </p:txBody>
      </p:sp>
      <p:pic>
        <p:nvPicPr>
          <p:cNvPr id="17412" name="Picture 4" descr="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98675"/>
            <a:ext cx="4495800" cy="4087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5146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5146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01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i="1" smtClean="0">
                <a:latin typeface="Calibri"/>
                <a:cs typeface="Calibri"/>
              </a:rPr>
              <a:t>Energy Flow in Ecosystems:</a:t>
            </a:r>
          </a:p>
        </p:txBody>
      </p:sp>
      <p:pic>
        <p:nvPicPr>
          <p:cNvPr id="19458" name="Picture 3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9620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4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b="0" i="1" smtClean="0">
                <a:latin typeface="Calibri"/>
                <a:cs typeface="Calibri"/>
              </a:rPr>
              <a:t>Feeding Relationships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371600"/>
            <a:ext cx="4343400" cy="318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 u="sng" smtClean="0">
                <a:latin typeface="Calibri"/>
                <a:cs typeface="Calibri"/>
              </a:rPr>
              <a:t>Food Chain</a:t>
            </a:r>
            <a:r>
              <a:rPr lang="en-US" smtClean="0">
                <a:latin typeface="Calibri"/>
                <a:cs typeface="Calibri"/>
              </a:rPr>
              <a:t> – steps of organisms transferring energy by eating &amp; being eaten</a:t>
            </a:r>
          </a:p>
        </p:txBody>
      </p:sp>
      <p:sp>
        <p:nvSpPr>
          <p:cNvPr id="19460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724400" y="1295400"/>
            <a:ext cx="3925888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smtClean="0">
                <a:latin typeface="Calibri"/>
                <a:cs typeface="Calibri"/>
              </a:rPr>
              <a:t>Food Web</a:t>
            </a:r>
            <a:r>
              <a:rPr lang="en-US" smtClean="0">
                <a:latin typeface="Calibri"/>
                <a:cs typeface="Calibri"/>
              </a:rPr>
              <a:t> – network of all the food chains in an ecosystem</a:t>
            </a:r>
          </a:p>
        </p:txBody>
      </p:sp>
      <p:pic>
        <p:nvPicPr>
          <p:cNvPr id="19461" name="Picture 5" descr="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9624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food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90525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828800" y="358140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971800" y="4953000"/>
            <a:ext cx="4572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3048000" y="5029200"/>
            <a:ext cx="1524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1905000" y="3886200"/>
            <a:ext cx="457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128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4800" b="0" smtClean="0">
                <a:latin typeface="Calibri"/>
                <a:cs typeface="Calibri"/>
              </a:rPr>
              <a:t>Food Web 	</a:t>
            </a:r>
            <a:r>
              <a:rPr lang="en-US" sz="2800" b="0" smtClean="0">
                <a:latin typeface="Calibri"/>
                <a:cs typeface="Calibri"/>
              </a:rPr>
              <a:t>(notice the direction of the arrows!!)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8800"/>
            <a:ext cx="4572000" cy="4648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4343400"/>
            <a:ext cx="144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Calibri"/>
                <a:cs typeface="Calibri"/>
              </a:rPr>
              <a:t>1</a:t>
            </a:r>
            <a:r>
              <a:rPr lang="en-US" sz="2000" b="1" baseline="30000">
                <a:latin typeface="Calibri"/>
                <a:cs typeface="Calibri"/>
              </a:rPr>
              <a:t>st</a:t>
            </a:r>
            <a:r>
              <a:rPr lang="en-US" sz="2000" b="1">
                <a:latin typeface="Calibri"/>
                <a:cs typeface="Calibri"/>
              </a:rPr>
              <a:t> consumers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144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Calibri"/>
                <a:cs typeface="Calibri"/>
              </a:rPr>
              <a:t>2</a:t>
            </a:r>
            <a:r>
              <a:rPr lang="en-US" sz="2000" b="1" baseline="30000">
                <a:latin typeface="Calibri"/>
                <a:cs typeface="Calibri"/>
              </a:rPr>
              <a:t>nd</a:t>
            </a:r>
            <a:r>
              <a:rPr lang="en-US" sz="2000" b="1">
                <a:latin typeface="Calibri"/>
                <a:cs typeface="Calibri"/>
              </a:rPr>
              <a:t> consumers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152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Calibri"/>
                <a:cs typeface="Calibri"/>
              </a:rPr>
              <a:t>3</a:t>
            </a:r>
            <a:r>
              <a:rPr lang="en-US" sz="2000" b="1" baseline="30000">
                <a:latin typeface="Calibri"/>
                <a:cs typeface="Calibri"/>
              </a:rPr>
              <a:t>rd</a:t>
            </a:r>
            <a:r>
              <a:rPr lang="en-US" sz="2000" b="1">
                <a:latin typeface="Calibri"/>
                <a:cs typeface="Calibri"/>
              </a:rPr>
              <a:t>/ top consumers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5638800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Calibri"/>
                <a:cs typeface="Calibri"/>
              </a:rPr>
              <a:t>producers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8600" y="1524000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u="sng">
                <a:latin typeface="Calibri"/>
                <a:cs typeface="Calibri"/>
              </a:rPr>
              <a:t>Trophic levels</a:t>
            </a:r>
          </a:p>
        </p:txBody>
      </p:sp>
    </p:spTree>
    <p:extLst>
      <p:ext uri="{BB962C8B-B14F-4D97-AF65-F5344CB8AC3E}">
        <p14:creationId xmlns:p14="http://schemas.microsoft.com/office/powerpoint/2010/main" val="323888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b="1" u="sng" dirty="0" smtClean="0"/>
              <a:t>Warm-up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10600" cy="5791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Finish your American Shad Food Web.</a:t>
            </a:r>
          </a:p>
          <a:p>
            <a:r>
              <a:rPr lang="en-US" sz="3600" dirty="0" smtClean="0"/>
              <a:t>On your warm-up sheet list the following from your American Shad Food Web:</a:t>
            </a:r>
          </a:p>
          <a:p>
            <a:pPr marL="1081278" lvl="1" indent="-742950">
              <a:buFont typeface="+mj-lt"/>
              <a:buAutoNum type="arabicPeriod"/>
            </a:pPr>
            <a:r>
              <a:rPr lang="en-US" sz="3200" dirty="0" smtClean="0"/>
              <a:t>Ultimate source of energy</a:t>
            </a:r>
          </a:p>
          <a:p>
            <a:pPr marL="1081278" lvl="1" indent="-742950">
              <a:buFont typeface="+mj-lt"/>
              <a:buAutoNum type="arabicPeriod"/>
            </a:pPr>
            <a:r>
              <a:rPr lang="en-US" sz="3200" dirty="0" smtClean="0"/>
              <a:t>Producers</a:t>
            </a:r>
          </a:p>
          <a:p>
            <a:pPr marL="1081278" lvl="1" indent="-742950">
              <a:buFont typeface="+mj-lt"/>
              <a:buAutoNum type="arabicPeriod"/>
            </a:pPr>
            <a:r>
              <a:rPr lang="en-US" sz="3200" dirty="0" smtClean="0"/>
              <a:t>Primary consumers (herbivores)</a:t>
            </a:r>
          </a:p>
          <a:p>
            <a:pPr marL="1081278" lvl="1" indent="-742950">
              <a:buFont typeface="+mj-lt"/>
              <a:buAutoNum type="arabicPeriod"/>
            </a:pPr>
            <a:r>
              <a:rPr lang="en-US" sz="3200" dirty="0" smtClean="0"/>
              <a:t>Secondary consumers</a:t>
            </a:r>
          </a:p>
          <a:p>
            <a:pPr marL="1081278" lvl="1" indent="-742950">
              <a:buFont typeface="+mj-lt"/>
              <a:buAutoNum type="arabicPeriod"/>
            </a:pPr>
            <a:r>
              <a:rPr lang="en-US" sz="3200" dirty="0" smtClean="0"/>
              <a:t>Tertiary consumers</a:t>
            </a:r>
          </a:p>
        </p:txBody>
      </p:sp>
    </p:spTree>
    <p:extLst>
      <p:ext uri="{BB962C8B-B14F-4D97-AF65-F5344CB8AC3E}">
        <p14:creationId xmlns:p14="http://schemas.microsoft.com/office/powerpoint/2010/main" val="962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0866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What is Ecology?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7086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Ecology</a:t>
            </a:r>
            <a:r>
              <a:rPr lang="en-US" dirty="0" smtClean="0"/>
              <a:t> </a:t>
            </a:r>
            <a:r>
              <a:rPr lang="en-US" b="1" i="1" dirty="0" smtClean="0"/>
              <a:t>is</a:t>
            </a:r>
            <a:r>
              <a:rPr lang="en-US" dirty="0" smtClean="0"/>
              <a:t> </a:t>
            </a:r>
            <a:r>
              <a:rPr lang="en-US" b="1" i="1" dirty="0" smtClean="0"/>
              <a:t>the study of interactions between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organisms</a:t>
            </a:r>
            <a:r>
              <a:rPr lang="en-US" b="1" i="1" dirty="0" smtClean="0"/>
              <a:t> and their </a:t>
            </a:r>
            <a:r>
              <a:rPr lang="en-US" b="1" i="1" dirty="0" smtClean="0">
                <a:solidFill>
                  <a:srgbClr val="7030A0"/>
                </a:solidFill>
              </a:rPr>
              <a:t>environment</a:t>
            </a:r>
          </a:p>
        </p:txBody>
      </p:sp>
      <p:pic>
        <p:nvPicPr>
          <p:cNvPr id="3079" name="Picture 7" descr="http://bulk2.destructoid.com/ul/user/4/40379-170457-itgoesonforeverpng-62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774950"/>
            <a:ext cx="67056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0563" y="244475"/>
            <a:ext cx="7918450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latin typeface="Calibri"/>
                <a:cs typeface="Calibri"/>
              </a:rPr>
              <a:t>Ecological Pyramids 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2" y="2438400"/>
            <a:ext cx="9078143" cy="3657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14400" y="4888468"/>
            <a:ext cx="1686880" cy="3693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Energy Pyramid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038600" y="3505200"/>
            <a:ext cx="182946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Biomass Pyramid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754795" y="5040868"/>
            <a:ext cx="2160605" cy="3693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Pyramid of Numbers</a:t>
            </a:r>
          </a:p>
        </p:txBody>
      </p:sp>
      <p:sp>
        <p:nvSpPr>
          <p:cNvPr id="21511" name="Rectangle 7"/>
          <p:cNvSpPr>
            <a:spLocks noRot="1" noChangeArrowheads="1"/>
          </p:cNvSpPr>
          <p:nvPr/>
        </p:nvSpPr>
        <p:spPr bwMode="auto">
          <a:xfrm>
            <a:off x="457200" y="10668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§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Trophic Level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– </a:t>
            </a:r>
            <a:r>
              <a:rPr lang="en-US" sz="32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each step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in a food chain or food web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§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938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385175" cy="593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Calibri"/>
                <a:cs typeface="Calibri"/>
              </a:rPr>
              <a:t>Pyramid of Energy – </a:t>
            </a:r>
            <a:br>
              <a:rPr lang="en-US" sz="4000" dirty="0" smtClean="0">
                <a:latin typeface="Calibri"/>
                <a:cs typeface="Calibri"/>
              </a:rPr>
            </a:br>
            <a:r>
              <a:rPr lang="en-US" sz="3100" dirty="0" smtClean="0">
                <a:latin typeface="Calibri"/>
                <a:cs typeface="Calibri"/>
              </a:rPr>
              <a:t>amount of energy available at each trophic level</a:t>
            </a:r>
            <a:br>
              <a:rPr lang="en-US" sz="3100" dirty="0" smtClean="0">
                <a:latin typeface="Calibri"/>
                <a:cs typeface="Calibri"/>
              </a:rPr>
            </a:br>
            <a:endParaRPr lang="en-US" sz="2000" dirty="0" smtClean="0">
              <a:latin typeface="Calibri"/>
              <a:cs typeface="Calibri"/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990600" y="2590800"/>
            <a:ext cx="2667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Calibri"/>
                <a:cs typeface="Calibri"/>
              </a:rPr>
              <a:t>Most of the energy is used by the organisms for life processes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Calibri"/>
                <a:cs typeface="Calibri"/>
              </a:rPr>
              <a:t>Some of the energy is lost as heat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12192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§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Only 10% of the energy from each trophic level is passed on to the next level</a:t>
            </a:r>
          </a:p>
        </p:txBody>
      </p:sp>
      <p:pic>
        <p:nvPicPr>
          <p:cNvPr id="23556" name="Picture 6" descr="energy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0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Calibri"/>
                <a:cs typeface="Calibri"/>
              </a:rPr>
              <a:t>Pyramid</a:t>
            </a:r>
            <a:r>
              <a:rPr lang="en-US" sz="4000" dirty="0" smtClean="0">
                <a:latin typeface="Showcard Gothic" charset="0"/>
                <a:cs typeface="+mj-cs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Showcard Gothic" charset="0"/>
                <a:cs typeface="+mj-cs"/>
              </a:rPr>
              <a:t>of Numbers</a:t>
            </a:r>
            <a:r>
              <a:rPr lang="en-US" sz="4000" dirty="0" smtClean="0">
                <a:solidFill>
                  <a:srgbClr val="FFFFFF"/>
                </a:solidFill>
                <a:cs typeface="+mj-cs"/>
              </a:rPr>
              <a:t> </a:t>
            </a:r>
            <a:r>
              <a:rPr lang="en-US" sz="4900" dirty="0" smtClean="0">
                <a:solidFill>
                  <a:srgbClr val="FFFFFF"/>
                </a:solidFill>
                <a:latin typeface="Showcard Gothic" charset="0"/>
                <a:cs typeface="+mj-cs"/>
              </a:rPr>
              <a:t>– </a:t>
            </a:r>
            <a:r>
              <a:rPr lang="en-US" sz="3100" dirty="0" smtClean="0">
                <a:latin typeface="Showcard Gothic" charset="0"/>
                <a:cs typeface="+mj-cs"/>
              </a:rPr>
              <a:t>the </a:t>
            </a:r>
            <a:r>
              <a:rPr lang="en-US" sz="3100" b="0" u="sng" dirty="0" smtClean="0">
                <a:latin typeface="Showcard Gothic" charset="0"/>
                <a:cs typeface="+mj-cs"/>
              </a:rPr>
              <a:t>number of individuals</a:t>
            </a:r>
            <a:r>
              <a:rPr lang="en-US" sz="3100" dirty="0" smtClean="0">
                <a:latin typeface="Showcard Gothic" charset="0"/>
                <a:cs typeface="+mj-cs"/>
              </a:rPr>
              <a:t>  at each trophic level</a:t>
            </a:r>
            <a:br>
              <a:rPr lang="en-US" sz="3100" dirty="0" smtClean="0">
                <a:latin typeface="Showcard Gothic" charset="0"/>
                <a:cs typeface="+mj-cs"/>
              </a:rPr>
            </a:br>
            <a:endParaRPr lang="en-US" sz="2400" dirty="0" smtClean="0">
              <a:latin typeface="Showcard Gothic" charset="0"/>
              <a:cs typeface="+mj-cs"/>
            </a:endParaRPr>
          </a:p>
        </p:txBody>
      </p:sp>
      <p:pic>
        <p:nvPicPr>
          <p:cNvPr id="24578" name="Picture 4" descr="pyr of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87832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953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Showcard Gothic" charset="0"/>
                <a:cs typeface="+mj-cs"/>
              </a:rPr>
              <a:t>Pyramid of Biomass - </a:t>
            </a:r>
            <a:r>
              <a:rPr lang="en-US" sz="3100" dirty="0" smtClean="0">
                <a:latin typeface="Showcard Gothic" charset="0"/>
              </a:rPr>
              <a:t>amount of </a:t>
            </a:r>
            <a:r>
              <a:rPr lang="en-US" sz="3100" b="0" u="sng" dirty="0" smtClean="0">
                <a:latin typeface="Showcard Gothic" charset="0"/>
              </a:rPr>
              <a:t>living </a:t>
            </a:r>
            <a:r>
              <a:rPr lang="en-US" sz="3100" b="0" u="sng" dirty="0" smtClean="0">
                <a:latin typeface="Calibri"/>
                <a:cs typeface="Calibri"/>
              </a:rPr>
              <a:t>organic</a:t>
            </a:r>
            <a:r>
              <a:rPr lang="en-US" sz="3100" b="0" u="sng" dirty="0" smtClean="0">
                <a:latin typeface="Showcard Gothic" charset="0"/>
              </a:rPr>
              <a:t> matter</a:t>
            </a:r>
            <a:r>
              <a:rPr lang="en-US" sz="3100" dirty="0" smtClean="0">
                <a:latin typeface="Showcard Gothic" charset="0"/>
              </a:rPr>
              <a:t> for each trophic level</a:t>
            </a:r>
            <a:br>
              <a:rPr lang="en-US" sz="3100" dirty="0" smtClean="0">
                <a:latin typeface="Showcard Gothic" charset="0"/>
              </a:rPr>
            </a:br>
            <a:endParaRPr lang="en-US" sz="2400" dirty="0" smtClean="0">
              <a:latin typeface="Showcard Gothic" charset="0"/>
              <a:cs typeface="+mj-cs"/>
            </a:endParaRPr>
          </a:p>
        </p:txBody>
      </p:sp>
      <p:pic>
        <p:nvPicPr>
          <p:cNvPr id="25602" name="Picture 4" descr="biomass_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1258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87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0" dirty="0" smtClean="0">
                <a:latin typeface="Calibri"/>
                <a:cs typeface="Calibri"/>
              </a:rPr>
              <a:t>How does</a:t>
            </a:r>
            <a:r>
              <a:rPr lang="en-US" sz="3200" b="0" i="1" dirty="0" smtClean="0">
                <a:latin typeface="Calibri"/>
                <a:cs typeface="Calibri"/>
              </a:rPr>
              <a:t> </a:t>
            </a:r>
            <a:r>
              <a:rPr lang="en-US" sz="3200" b="0" i="1" u="sng" dirty="0" smtClean="0">
                <a:latin typeface="Calibri"/>
                <a:cs typeface="Calibri"/>
              </a:rPr>
              <a:t>Matter</a:t>
            </a:r>
            <a:r>
              <a:rPr lang="en-US" sz="3200" b="0" dirty="0" smtClean="0">
                <a:latin typeface="Calibri"/>
                <a:cs typeface="Calibri"/>
              </a:rPr>
              <a:t>  move through an ecosystem?</a:t>
            </a:r>
            <a:endParaRPr lang="en-US" sz="3200" b="0" i="1" dirty="0" smtClean="0">
              <a:latin typeface="Calibri"/>
              <a:cs typeface="Calibri"/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295400"/>
            <a:ext cx="8229600" cy="3581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Calibri"/>
                <a:cs typeface="Calibri"/>
              </a:rPr>
              <a:t>Unlike the one way flow of energy, matter is </a:t>
            </a:r>
            <a:r>
              <a:rPr lang="en-US" sz="3200" i="1" u="sng" dirty="0" smtClean="0">
                <a:effectLst/>
                <a:latin typeface="Calibri"/>
                <a:cs typeface="Calibri"/>
              </a:rPr>
              <a:t>recycled</a:t>
            </a:r>
            <a:r>
              <a:rPr lang="en-US" sz="3200" dirty="0" smtClean="0">
                <a:latin typeface="Calibri"/>
                <a:cs typeface="Calibri"/>
              </a:rPr>
              <a:t> within &amp; between ecosystems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200" dirty="0" smtClean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Calibri"/>
                <a:cs typeface="Calibri"/>
              </a:rPr>
              <a:t>Nutrients are passed between organisms &amp; the environment through biogeochemical cycles</a:t>
            </a:r>
          </a:p>
          <a:p>
            <a:pPr eaLnBrk="1" hangingPunct="1">
              <a:defRPr/>
            </a:pPr>
            <a:endParaRPr lang="en-US" sz="3200" dirty="0" smtClean="0">
              <a:latin typeface="Calibri"/>
              <a:cs typeface="Calibri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lang="en-US" sz="2400" b="1" dirty="0" smtClean="0">
              <a:effectLst/>
              <a:latin typeface="Calibri"/>
              <a:cs typeface="Calibri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sz="1000" b="1" i="1" u="sng" dirty="0" smtClean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800600"/>
            <a:ext cx="413813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sz="3200" b="1" i="1" u="sng" dirty="0">
                <a:latin typeface="Calibri"/>
                <a:cs typeface="Calibri"/>
              </a:rPr>
              <a:t>Biogeochemical Cycles</a:t>
            </a:r>
            <a:r>
              <a:rPr lang="en-US" sz="3200" b="1" dirty="0">
                <a:latin typeface="Calibri"/>
                <a:cs typeface="Calibri"/>
              </a:rPr>
              <a:t>:</a:t>
            </a:r>
          </a:p>
          <a:p>
            <a:pPr lvl="1" eaLnBrk="1" hangingPunct="1">
              <a:defRPr/>
            </a:pPr>
            <a:r>
              <a:rPr lang="en-US" sz="2400" b="1" i="1" u="sng" dirty="0">
                <a:latin typeface="Calibri"/>
                <a:cs typeface="Calibri"/>
              </a:rPr>
              <a:t>Bio –life</a:t>
            </a:r>
          </a:p>
          <a:p>
            <a:pPr lvl="1" eaLnBrk="1" hangingPunct="1">
              <a:defRPr/>
            </a:pPr>
            <a:r>
              <a:rPr lang="en-US" sz="2400" b="1" i="1" u="sng" dirty="0">
                <a:latin typeface="Calibri"/>
                <a:cs typeface="Calibri"/>
              </a:rPr>
              <a:t>Geo – Earth</a:t>
            </a:r>
          </a:p>
          <a:p>
            <a:pPr lvl="1" eaLnBrk="1" hangingPunct="1">
              <a:defRPr/>
            </a:pPr>
            <a:r>
              <a:rPr lang="en-US" sz="2400" b="1" i="1" u="sng" dirty="0">
                <a:latin typeface="Calibri"/>
                <a:cs typeface="Calibri"/>
              </a:rPr>
              <a:t>Chemo – chemical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44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0" smtClean="0">
                <a:latin typeface="Calibri"/>
                <a:cs typeface="Calibri"/>
              </a:rPr>
              <a:t>Why are nutrients important ?</a:t>
            </a:r>
          </a:p>
        </p:txBody>
      </p:sp>
      <p:pic>
        <p:nvPicPr>
          <p:cNvPr id="26629" name="Picture 5" descr="chnop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9"/>
          <a:stretch/>
        </p:blipFill>
        <p:spPr>
          <a:xfrm>
            <a:off x="4237085" y="1219200"/>
            <a:ext cx="4063958" cy="1028700"/>
          </a:xfrm>
        </p:spPr>
      </p:pic>
      <p:pic>
        <p:nvPicPr>
          <p:cNvPr id="26630" name="Picture 6" descr="periodic_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r="16560"/>
          <a:stretch>
            <a:fillRect/>
          </a:stretch>
        </p:blipFill>
        <p:spPr>
          <a:xfrm>
            <a:off x="4800600" y="2368468"/>
            <a:ext cx="3657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3810000"/>
            <a:ext cx="4419600" cy="2667000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  <a:buClrTx/>
              <a:buFont typeface="Arial" charset="0"/>
              <a:buNone/>
              <a:defRPr/>
            </a:pPr>
            <a:r>
              <a:rPr lang="en-US" sz="2400" b="1" dirty="0" smtClean="0">
                <a:latin typeface="Calibri"/>
                <a:cs typeface="Calibri"/>
              </a:rPr>
              <a:t>95% of your body is </a:t>
            </a:r>
            <a:r>
              <a:rPr lang="en-US" sz="2400" b="1" dirty="0" smtClean="0">
                <a:latin typeface="Calibri"/>
                <a:cs typeface="Calibri"/>
              </a:rPr>
              <a:t>made of</a:t>
            </a:r>
            <a:r>
              <a:rPr lang="en-US" sz="2400" b="1" dirty="0" smtClean="0">
                <a:latin typeface="Calibri"/>
                <a:cs typeface="Calibri"/>
              </a:rPr>
              <a:t>…</a:t>
            </a:r>
          </a:p>
          <a:p>
            <a:pPr marL="533400" indent="-533400">
              <a:lnSpc>
                <a:spcPct val="80000"/>
              </a:lnSpc>
              <a:buClrTx/>
              <a:buFont typeface="Arial" charset="0"/>
              <a:buNone/>
              <a:defRPr/>
            </a:pPr>
            <a:endParaRPr lang="en-US" sz="2400" b="1" dirty="0" smtClean="0">
              <a:latin typeface="Calibri"/>
              <a:cs typeface="Calibri"/>
            </a:endParaRP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arenR"/>
              <a:defRPr/>
            </a:pPr>
            <a:r>
              <a:rPr lang="en-US" sz="2400" b="1" dirty="0" smtClean="0">
                <a:latin typeface="Calibri"/>
                <a:cs typeface="Calibri"/>
              </a:rPr>
              <a:t>OXYGEN</a:t>
            </a:r>
            <a:endParaRPr lang="en-US" sz="2400" b="1" dirty="0" smtClean="0">
              <a:latin typeface="Calibri"/>
              <a:cs typeface="Calibri"/>
            </a:endParaRP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arenR"/>
              <a:defRPr/>
            </a:pPr>
            <a:r>
              <a:rPr lang="en-US" sz="2400" b="1" dirty="0" smtClean="0">
                <a:latin typeface="Calibri"/>
                <a:cs typeface="Calibri"/>
              </a:rPr>
              <a:t>CARBON</a:t>
            </a:r>
            <a:endParaRPr lang="en-US" sz="2400" b="1" dirty="0" smtClean="0">
              <a:latin typeface="Calibri"/>
              <a:cs typeface="Calibri"/>
            </a:endParaRP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arenR"/>
              <a:defRPr/>
            </a:pPr>
            <a:r>
              <a:rPr lang="en-US" sz="2400" b="1" dirty="0" smtClean="0">
                <a:latin typeface="Calibri"/>
                <a:cs typeface="Calibri"/>
              </a:rPr>
              <a:t>HYDROGEN</a:t>
            </a:r>
            <a:endParaRPr lang="en-US" sz="2400" b="1" dirty="0" smtClean="0">
              <a:latin typeface="Calibri"/>
              <a:cs typeface="Calibri"/>
            </a:endParaRP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arenR"/>
              <a:defRPr/>
            </a:pPr>
            <a:r>
              <a:rPr lang="en-US" sz="2400" b="1" dirty="0" smtClean="0">
                <a:latin typeface="Calibri"/>
                <a:cs typeface="Calibri"/>
              </a:rPr>
              <a:t>NITROGEN</a:t>
            </a:r>
            <a:endParaRPr lang="en-US" sz="2400" b="1" dirty="0" smtClean="0">
              <a:latin typeface="Calibri"/>
              <a:cs typeface="Calibri"/>
            </a:endParaRP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arenR"/>
              <a:defRPr/>
            </a:pPr>
            <a:r>
              <a:rPr lang="en-US" sz="2400" b="1" dirty="0" smtClean="0">
                <a:latin typeface="Calibri"/>
                <a:cs typeface="Calibri"/>
              </a:rPr>
              <a:t>PHOSPHOROUS</a:t>
            </a: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752600"/>
            <a:ext cx="4191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Calibri"/>
                <a:cs typeface="Calibri"/>
              </a:rPr>
              <a:t>Every living organism needs nutrients to build tissues and carry out essential life functions.</a:t>
            </a:r>
            <a:r>
              <a:rPr lang="en-US" sz="1400" dirty="0" smtClean="0">
                <a:latin typeface="Calibri"/>
                <a:cs typeface="Calibri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490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467600" cy="1143000"/>
          </a:xfrm>
        </p:spPr>
        <p:txBody>
          <a:bodyPr/>
          <a:lstStyle/>
          <a:p>
            <a:r>
              <a:rPr lang="en-US" dirty="0" smtClean="0"/>
              <a:t>Water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4582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Precipitation</a:t>
            </a:r>
            <a:r>
              <a:rPr lang="en-US" sz="2800" dirty="0" smtClean="0"/>
              <a:t>: rain, snow, sleet, or hail (any water subject to gravity)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Evaporation</a:t>
            </a:r>
            <a:r>
              <a:rPr lang="en-US" sz="2800" dirty="0" smtClean="0"/>
              <a:t>: change of water from liquid to gaseous phase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Transpiration</a:t>
            </a:r>
            <a:r>
              <a:rPr lang="en-US" sz="2800" dirty="0" smtClean="0"/>
              <a:t>: evaporation of water from the leaves of plants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Run-off</a:t>
            </a:r>
            <a:r>
              <a:rPr lang="en-US" sz="2800" dirty="0" smtClean="0"/>
              <a:t>: water flow when the ground is saturated; causes flooding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Condensation</a:t>
            </a:r>
            <a:r>
              <a:rPr lang="en-US" sz="2800" dirty="0" smtClean="0"/>
              <a:t>: change of water from gaseous to liquid phase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Infiltration</a:t>
            </a:r>
            <a:r>
              <a:rPr lang="en-US" sz="2800" dirty="0" smtClean="0"/>
              <a:t>: process in which water on the ground enters the soil (opposite of run-off)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08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8163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0" dirty="0" smtClean="0">
                <a:latin typeface="Calibri"/>
                <a:cs typeface="Calibri"/>
              </a:rPr>
              <a:t>THE HYDROLOGIC CYCLE </a:t>
            </a:r>
            <a:endParaRPr lang="en-US" sz="2800" b="0" dirty="0" smtClean="0">
              <a:latin typeface="Calibri"/>
              <a:cs typeface="Calibri"/>
            </a:endParaRPr>
          </a:p>
        </p:txBody>
      </p:sp>
      <p:pic>
        <p:nvPicPr>
          <p:cNvPr id="3" name="Picture 2" descr="Water_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153400" cy="55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Sources</a:t>
            </a:r>
            <a:r>
              <a:rPr lang="en-US" dirty="0" smtClean="0"/>
              <a:t> (release carbon into the atmosphere)</a:t>
            </a:r>
          </a:p>
          <a:p>
            <a:pPr lvl="1"/>
            <a:r>
              <a:rPr lang="en-US" dirty="0" smtClean="0"/>
              <a:t>Breathing</a:t>
            </a:r>
          </a:p>
          <a:p>
            <a:pPr lvl="1"/>
            <a:r>
              <a:rPr lang="en-US" dirty="0" smtClean="0"/>
              <a:t>Burning fossil fuels</a:t>
            </a:r>
          </a:p>
          <a:p>
            <a:pPr lvl="1"/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Deforestation</a:t>
            </a:r>
          </a:p>
          <a:p>
            <a:pPr lvl="1"/>
            <a:r>
              <a:rPr lang="en-US" dirty="0" smtClean="0"/>
              <a:t>Volcanoes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Sinks</a:t>
            </a:r>
            <a:r>
              <a:rPr lang="en-US" dirty="0" smtClean="0"/>
              <a:t> (take carbon from the atmosphere)</a:t>
            </a:r>
          </a:p>
          <a:p>
            <a:pPr lvl="1"/>
            <a:r>
              <a:rPr lang="en-US" dirty="0" smtClean="0"/>
              <a:t>Photosynthesis</a:t>
            </a:r>
          </a:p>
          <a:p>
            <a:pPr lvl="1"/>
            <a:r>
              <a:rPr lang="en-US" dirty="0" smtClean="0"/>
              <a:t>Oceans</a:t>
            </a:r>
          </a:p>
          <a:p>
            <a:pPr lvl="1"/>
            <a:r>
              <a:rPr lang="en-US" dirty="0" smtClean="0"/>
              <a:t>Permafrost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"/>
            <a:ext cx="8229600" cy="1143000"/>
          </a:xfrm>
        </p:spPr>
        <p:txBody>
          <a:bodyPr/>
          <a:lstStyle/>
          <a:p>
            <a:r>
              <a:rPr lang="en-US" dirty="0" smtClean="0"/>
              <a:t>Ernst Haeckel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7239000" cy="4525963"/>
          </a:xfrm>
        </p:spPr>
        <p:txBody>
          <a:bodyPr/>
          <a:lstStyle/>
          <a:p>
            <a:r>
              <a:rPr lang="en-US" dirty="0" smtClean="0"/>
              <a:t>Coined term “Ecology” in 1866</a:t>
            </a:r>
          </a:p>
          <a:p>
            <a:pPr lvl="1"/>
            <a:r>
              <a:rPr lang="en-US" dirty="0" smtClean="0"/>
              <a:t>Greek word “</a:t>
            </a:r>
            <a:r>
              <a:rPr lang="en-US" dirty="0" err="1" smtClean="0"/>
              <a:t>oikos</a:t>
            </a:r>
            <a:r>
              <a:rPr lang="en-US" dirty="0" smtClean="0"/>
              <a:t>” means </a:t>
            </a:r>
            <a:r>
              <a:rPr lang="en-US" u="sng" dirty="0" smtClean="0"/>
              <a:t>house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does this make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sense?</a:t>
            </a:r>
            <a:endParaRPr lang="en-US" dirty="0"/>
          </a:p>
        </p:txBody>
      </p:sp>
      <p:pic>
        <p:nvPicPr>
          <p:cNvPr id="4" name="Picture 5" descr="Ernst_Haeck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9" b="16679"/>
          <a:stretch>
            <a:fillRect/>
          </a:stretch>
        </p:blipFill>
        <p:spPr>
          <a:xfrm>
            <a:off x="5201384" y="2286000"/>
            <a:ext cx="3927475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54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0" i="1" smtClean="0">
                <a:latin typeface="Calibri"/>
                <a:cs typeface="Calibri"/>
              </a:rPr>
              <a:t>CARBON CYCLE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5257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71800" y="-5407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i="1" dirty="0" smtClean="0">
                <a:latin typeface="Calibri"/>
                <a:cs typeface="Calibri"/>
              </a:rPr>
              <a:t>NITROGEN CYCLE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467461"/>
            <a:ext cx="2514600" cy="584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 smtClean="0">
                <a:latin typeface="Calibri"/>
                <a:cs typeface="Calibri"/>
              </a:rPr>
              <a:t>Unusable form of nitrogen is in </a:t>
            </a:r>
            <a:r>
              <a:rPr lang="en-US" sz="2200" b="1" smtClean="0">
                <a:latin typeface="Calibri"/>
                <a:cs typeface="Calibri"/>
              </a:rPr>
              <a:t>the atmosphere (N</a:t>
            </a:r>
            <a:r>
              <a:rPr lang="en-US" sz="2200" b="1" baseline="-25000" smtClean="0">
                <a:latin typeface="Calibri"/>
                <a:cs typeface="Calibri"/>
              </a:rPr>
              <a:t>2</a:t>
            </a:r>
            <a:r>
              <a:rPr lang="en-US" sz="2200" b="1" smtClean="0">
                <a:latin typeface="Calibri"/>
                <a:cs typeface="Calibri"/>
              </a:rPr>
              <a:t>)</a:t>
            </a:r>
            <a:endParaRPr lang="en-US" sz="2200" b="1" dirty="0" smtClean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200" b="1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 smtClean="0">
                <a:latin typeface="Calibri"/>
                <a:cs typeface="Calibri"/>
              </a:rPr>
              <a:t>Usable forms of nitrogen: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  <a:defRPr/>
            </a:pPr>
            <a:r>
              <a:rPr lang="en-US" sz="2200" b="1" u="sng" dirty="0" smtClean="0">
                <a:latin typeface="Calibri"/>
                <a:cs typeface="Calibri"/>
              </a:rPr>
              <a:t>Ammonia</a:t>
            </a:r>
            <a:r>
              <a:rPr lang="en-US" sz="2200" dirty="0" smtClean="0">
                <a:latin typeface="Calibri"/>
                <a:cs typeface="Calibri"/>
              </a:rPr>
              <a:t> (NH3)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  <a:defRPr/>
            </a:pPr>
            <a:r>
              <a:rPr lang="en-US" sz="2200" b="1" u="sng" dirty="0" smtClean="0">
                <a:latin typeface="Calibri"/>
                <a:cs typeface="Calibri"/>
              </a:rPr>
              <a:t>Nitrate</a:t>
            </a:r>
            <a:r>
              <a:rPr lang="en-US" sz="2200" dirty="0" smtClean="0">
                <a:latin typeface="Calibri"/>
                <a:cs typeface="Calibri"/>
              </a:rPr>
              <a:t> (NO3-)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  <a:defRPr/>
            </a:pPr>
            <a:r>
              <a:rPr lang="en-US" sz="2200" b="1" u="sng" dirty="0" smtClean="0">
                <a:latin typeface="Calibri"/>
                <a:cs typeface="Calibri"/>
              </a:rPr>
              <a:t>Nitrite</a:t>
            </a:r>
            <a:r>
              <a:rPr lang="en-US" sz="2200" dirty="0" smtClean="0">
                <a:latin typeface="Calibri"/>
                <a:cs typeface="Calibri"/>
              </a:rPr>
              <a:t> (NO2-)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 smtClean="0">
                <a:latin typeface="Calibri"/>
                <a:cs typeface="Calibri"/>
              </a:rPr>
              <a:t>ORGANISMS NEED NITROGEN TO MAKE </a:t>
            </a:r>
            <a:r>
              <a:rPr lang="en-US" sz="2200" b="1" u="sng" dirty="0" smtClean="0">
                <a:latin typeface="Calibri"/>
                <a:cs typeface="Calibri"/>
              </a:rPr>
              <a:t>PROTEINS</a:t>
            </a:r>
            <a:r>
              <a:rPr lang="en-US" sz="2200" b="1" dirty="0" smtClean="0">
                <a:latin typeface="Calibri"/>
                <a:cs typeface="Calibri"/>
              </a:rPr>
              <a:t>!!!</a:t>
            </a:r>
            <a:endParaRPr lang="en-US" sz="2200" dirty="0" smtClean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6324600"/>
            <a:ext cx="84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00200"/>
            <a:ext cx="64293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8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2800" dirty="0" smtClean="0"/>
              <a:t>Bacteria and lightning “fix” nitrogen (take it in from atmosphere and make it usable)</a:t>
            </a:r>
          </a:p>
          <a:p>
            <a:pPr marL="852678" lvl="1" indent="-514350"/>
            <a:r>
              <a:rPr lang="en-US" sz="2400" dirty="0" smtClean="0"/>
              <a:t>Nitrogen fixation (nitrification)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 smtClean="0"/>
              <a:t>Bacteria and other organisms use the nitrogen 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 smtClean="0"/>
              <a:t>Plants absorb nitrogen through their roots</a:t>
            </a:r>
          </a:p>
          <a:p>
            <a:pPr marL="852678" lvl="1" indent="-514350"/>
            <a:r>
              <a:rPr lang="en-US" sz="2400" dirty="0" smtClean="0"/>
              <a:t>Plants and animals use nitrogen to build proteins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 smtClean="0"/>
              <a:t>Decomposers consume usable nitrogen and release unusable form (N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of nitrogen back into the atmosphere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6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27"/>
            <a:ext cx="8385175" cy="1050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0" i="1" dirty="0" smtClean="0">
                <a:latin typeface="Showcard Gothic" charset="0"/>
                <a:cs typeface="+mj-cs"/>
              </a:rPr>
              <a:t>PHOSPHORUS CYCLE </a:t>
            </a:r>
            <a:br>
              <a:rPr lang="en-US" sz="4000" b="0" i="1" dirty="0" smtClean="0">
                <a:latin typeface="Showcard Gothic" charset="0"/>
                <a:cs typeface="+mj-cs"/>
              </a:rPr>
            </a:br>
            <a:endParaRPr lang="en-US" sz="4000" b="0" i="1" dirty="0" smtClean="0">
              <a:latin typeface="Showcard Gothic" charset="0"/>
              <a:cs typeface="+mj-cs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458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u="sng" dirty="0">
                <a:latin typeface="Calibri"/>
                <a:cs typeface="Calibri"/>
              </a:rPr>
              <a:t>PHOSPHORUS</a:t>
            </a:r>
            <a:r>
              <a:rPr lang="en-US" sz="2000" b="1" dirty="0">
                <a:latin typeface="Calibri"/>
                <a:cs typeface="Calibri"/>
              </a:rPr>
              <a:t> FORMS PART OF IMPORTANT LIFE-SUSTAINING </a:t>
            </a:r>
            <a:r>
              <a:rPr lang="en-US" sz="2000" b="1" u="sng" dirty="0">
                <a:latin typeface="Calibri"/>
                <a:cs typeface="Calibri"/>
              </a:rPr>
              <a:t>MOLECULES</a:t>
            </a:r>
            <a:r>
              <a:rPr lang="en-US" sz="2000" b="1" dirty="0">
                <a:latin typeface="Calibri"/>
                <a:cs typeface="Calibri"/>
              </a:rPr>
              <a:t> (ex. DNA &amp; RNA)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0" t="6572" r="2958" b="5723"/>
          <a:stretch/>
        </p:blipFill>
        <p:spPr>
          <a:xfrm>
            <a:off x="1447800" y="1385206"/>
            <a:ext cx="6199323" cy="54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9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89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/>
                <a:cs typeface="Calibri"/>
              </a:rPr>
              <a:t>Availability </a:t>
            </a:r>
            <a:r>
              <a:rPr lang="en-US" dirty="0" smtClean="0">
                <a:latin typeface="Calibri"/>
                <a:cs typeface="Calibri"/>
              </a:rPr>
              <a:t>of nutrients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685800"/>
            <a:ext cx="8477250" cy="419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Calibri"/>
                <a:cs typeface="Calibri"/>
              </a:rPr>
              <a:t>If a nutrient is in short supply, it will limit an organism’s growth.  It is called a limiting </a:t>
            </a:r>
            <a:r>
              <a:rPr lang="en-US" sz="3600" dirty="0" smtClean="0">
                <a:latin typeface="Calibri"/>
                <a:cs typeface="Calibri"/>
              </a:rPr>
              <a:t>nutrient</a:t>
            </a:r>
            <a:endParaRPr lang="en-US" sz="3600" dirty="0" smtClean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sz="3600" dirty="0" smtClean="0">
                <a:latin typeface="Calibri"/>
                <a:cs typeface="Calibri"/>
              </a:rPr>
              <a:t>When a limiting nutrient is dumped into a lake or pond, an algal bloom occurs and can disrupt the ecosystem</a:t>
            </a:r>
          </a:p>
        </p:txBody>
      </p:sp>
      <p:pic>
        <p:nvPicPr>
          <p:cNvPr id="28675" name="Picture 8" descr="algal bl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03700"/>
            <a:ext cx="39814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8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0866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Ecology 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7086600" cy="5715000"/>
          </a:xfrm>
        </p:spPr>
        <p:txBody>
          <a:bodyPr/>
          <a:lstStyle/>
          <a:p>
            <a:pPr eaLnBrk="1" hangingPunct="1"/>
            <a:r>
              <a:rPr lang="en-US" dirty="0" smtClean="0"/>
              <a:t>What kinds of studies could you do in Ecology?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How deer populations affect the undergrowth of forests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Oxygen content in lakes and ponds and how this affects fish and plants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How much will species diversity be reduced by the building of a new road in a forested area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5438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do we study Ecology?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6324600" cy="5029200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>
                <a:solidFill>
                  <a:srgbClr val="7030A0"/>
                </a:solidFill>
                <a:latin typeface="+mj-lt"/>
              </a:rPr>
              <a:t>Observing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species live here? How many are there? How do they interact?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>
                <a:solidFill>
                  <a:srgbClr val="7030A0"/>
                </a:solidFill>
                <a:latin typeface="+mj-lt"/>
              </a:rPr>
              <a:t>Experimenting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Testing hypotheses to answer questions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>
                <a:solidFill>
                  <a:srgbClr val="7030A0"/>
                </a:solidFill>
                <a:latin typeface="+mj-lt"/>
              </a:rPr>
              <a:t>Modeling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Making models to investigate complex phenomena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will global warming progress in the next ten years? Twenty years?</a:t>
            </a:r>
          </a:p>
        </p:txBody>
      </p:sp>
      <p:pic>
        <p:nvPicPr>
          <p:cNvPr id="19459" name="Picture 5" descr="View Details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160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View Details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352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View Details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105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5438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Where</a:t>
            </a:r>
            <a:r>
              <a:rPr lang="en-US" b="1" dirty="0" smtClean="0"/>
              <a:t> do we study Ecology?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70866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3C44EE"/>
                </a:solidFill>
                <a:latin typeface="+mj-lt"/>
              </a:rPr>
              <a:t>Biosphere</a:t>
            </a:r>
            <a:r>
              <a:rPr lang="en-US" dirty="0" smtClean="0"/>
              <a:t> is the part of earth that supports life. This includes land, water, air, and the atmosphere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What on earth is NOT part of the biosphere?</a:t>
            </a:r>
            <a:r>
              <a:rPr lang="en-US" dirty="0" smtClean="0"/>
              <a:t> </a:t>
            </a:r>
          </a:p>
        </p:txBody>
      </p:sp>
      <p:pic>
        <p:nvPicPr>
          <p:cNvPr id="5124" name="Picture 2" descr="http://library.thinkquest.org/09jan-oracle-n-001/02242/files/l02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7175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1997-1998-biosphere-Nas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667000"/>
            <a:ext cx="28194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dirty="0" smtClean="0"/>
              <a:t>Remember the 6 Characteristics of Life???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en-US" dirty="0" smtClean="0"/>
              <a:t>Can you name them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Energy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Homeostasis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5438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Parts of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5638800" cy="297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3C44EE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3C44EE"/>
                </a:solidFill>
                <a:latin typeface="+mj-lt"/>
              </a:rPr>
              <a:t>Biotic:</a:t>
            </a:r>
            <a:endParaRPr lang="en-US" sz="36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i="1" dirty="0" smtClean="0">
                <a:latin typeface="+mj-lt"/>
              </a:rPr>
              <a:t>	</a:t>
            </a:r>
            <a:r>
              <a:rPr lang="en-US" sz="3600" i="1" dirty="0" smtClean="0">
                <a:solidFill>
                  <a:srgbClr val="3C44EE"/>
                </a:solidFill>
              </a:rPr>
              <a:t>Living</a:t>
            </a:r>
            <a:r>
              <a:rPr lang="en-US" sz="3600" dirty="0" smtClean="0">
                <a:solidFill>
                  <a:srgbClr val="3C44EE"/>
                </a:solidFill>
              </a:rPr>
              <a:t> parts of the environment (animals, plants, fungi, etc.)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21507" name="Picture 5" descr="http://t1.gstatic.com/images?q=tbn:ABpVUFku9In57M:http://www.kidsgeo.com/images/sedimentary-rocks.jpg&amp;t=1"/>
          <p:cNvPicPr>
            <a:picLocks noChangeAspect="1" noChangeArrowheads="1"/>
          </p:cNvPicPr>
          <p:nvPr/>
        </p:nvPicPr>
        <p:blipFill>
          <a:blip r:embed="rId3"/>
          <a:srcRect b="20000"/>
          <a:stretch>
            <a:fillRect/>
          </a:stretch>
        </p:blipFill>
        <p:spPr bwMode="auto">
          <a:xfrm>
            <a:off x="1600200" y="4267200"/>
            <a:ext cx="14906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3505200"/>
            <a:ext cx="4572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>
              <a:solidFill>
                <a:srgbClr val="AB38C2"/>
              </a:solidFill>
              <a:latin typeface="Calibri" pitchFamily="34" charset="0"/>
            </a:endParaRPr>
          </a:p>
          <a:p>
            <a:pPr>
              <a:buSzPts val="3200"/>
            </a:pPr>
            <a:r>
              <a:rPr lang="en-US" sz="4000" b="1" dirty="0">
                <a:solidFill>
                  <a:srgbClr val="AB38C2"/>
                </a:solidFill>
                <a:latin typeface="Segoe Print"/>
              </a:rPr>
              <a:t>Abiotic</a:t>
            </a:r>
            <a:r>
              <a:rPr lang="en-US" sz="3600" b="1" dirty="0">
                <a:solidFill>
                  <a:srgbClr val="AB38C2"/>
                </a:solidFill>
                <a:latin typeface="Segoe Print"/>
              </a:rPr>
              <a:t>:</a:t>
            </a:r>
          </a:p>
          <a:p>
            <a:pPr lvl="1">
              <a:buSzPts val="3200"/>
            </a:pPr>
            <a:r>
              <a:rPr lang="en-US" sz="3600" i="1" dirty="0">
                <a:solidFill>
                  <a:srgbClr val="AB38C2"/>
                </a:solidFill>
                <a:latin typeface="Calibri" pitchFamily="34" charset="0"/>
              </a:rPr>
              <a:t>Non-living</a:t>
            </a:r>
            <a:r>
              <a:rPr lang="en-US" sz="3600" dirty="0">
                <a:solidFill>
                  <a:srgbClr val="AB38C2"/>
                </a:solidFill>
                <a:latin typeface="Calibri" pitchFamily="34" charset="0"/>
              </a:rPr>
              <a:t> parts of the environment (air, water, sunlight</a:t>
            </a:r>
            <a:r>
              <a:rPr lang="en-US" sz="3600" dirty="0" smtClean="0">
                <a:solidFill>
                  <a:srgbClr val="AB38C2"/>
                </a:solidFill>
                <a:latin typeface="Calibri" pitchFamily="34" charset="0"/>
              </a:rPr>
              <a:t>, rocks, </a:t>
            </a:r>
            <a:r>
              <a:rPr lang="en-US" sz="3600" dirty="0">
                <a:solidFill>
                  <a:srgbClr val="AB38C2"/>
                </a:solidFill>
                <a:latin typeface="Calibri" pitchFamily="34" charset="0"/>
              </a:rPr>
              <a:t>etc.)</a:t>
            </a:r>
          </a:p>
        </p:txBody>
      </p:sp>
      <p:pic>
        <p:nvPicPr>
          <p:cNvPr id="21509" name="Picture 7" descr="http://www.napavalley.edu/Academics/SME/Chemistry/PublishingImages/chemistry_molecules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97316">
            <a:off x="3141663" y="4149725"/>
            <a:ext cx="1314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http://download.microsoft.com/download/a/c/4/ac407ba2-30d2-447b-8c93-83967a92dd9f/LakeGunn%20(Large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6007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http://www.helpfulhealthtips.com/Images/A/Amoeb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914400"/>
            <a:ext cx="1539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5" descr="http://static.open.salon.com/files/fennec12390601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2147888"/>
            <a:ext cx="16764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438400" y="3884613"/>
            <a:ext cx="57150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514" name="Picture 17" descr="http://thegogreenblog.com/wp-content/uploads/2010/06/gras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914400"/>
            <a:ext cx="163671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Prin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18446</TotalTime>
  <Words>1284</Words>
  <Application>Microsoft Office PowerPoint</Application>
  <PresentationFormat>On-screen Show (4:3)</PresentationFormat>
  <Paragraphs>228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Technic</vt:lpstr>
      <vt:lpstr>Warm-up</vt:lpstr>
      <vt:lpstr>Ecology</vt:lpstr>
      <vt:lpstr>What is Ecology?</vt:lpstr>
      <vt:lpstr>Ernst Haeckel</vt:lpstr>
      <vt:lpstr>Ecology Examples:</vt:lpstr>
      <vt:lpstr>How do we study Ecology?</vt:lpstr>
      <vt:lpstr>Where do we study Ecology?</vt:lpstr>
      <vt:lpstr>Remember the 6 Characteristics of Life???</vt:lpstr>
      <vt:lpstr>Parts of the Environment</vt:lpstr>
      <vt:lpstr>Biotic? Abiotic?</vt:lpstr>
      <vt:lpstr>How do we study such a large place?</vt:lpstr>
      <vt:lpstr>Organism</vt:lpstr>
      <vt:lpstr>Population</vt:lpstr>
      <vt:lpstr>Community</vt:lpstr>
      <vt:lpstr>Ecosystem</vt:lpstr>
      <vt:lpstr>Biome</vt:lpstr>
      <vt:lpstr>PowerPoint Presentation</vt:lpstr>
      <vt:lpstr>How do organisms interact with their environment?</vt:lpstr>
      <vt:lpstr>How do organisms interact with their environment?</vt:lpstr>
      <vt:lpstr>Autotrophs vs. Heterotrophs</vt:lpstr>
      <vt:lpstr>Warm-up</vt:lpstr>
      <vt:lpstr>Two Main forms of Energy for Autotrophs</vt:lpstr>
      <vt:lpstr>Types of Consumers</vt:lpstr>
      <vt:lpstr>How does Energy  flow through an Ecosystem?</vt:lpstr>
      <vt:lpstr>Energy Flow in Ecosystems:</vt:lpstr>
      <vt:lpstr>Feeding Relationships</vt:lpstr>
      <vt:lpstr>Food Web  (notice the direction of the arrows!!)</vt:lpstr>
      <vt:lpstr>PowerPoint Presentation</vt:lpstr>
      <vt:lpstr>Warm-up</vt:lpstr>
      <vt:lpstr>Ecological Pyramids </vt:lpstr>
      <vt:lpstr>Pyramid of Energy –  amount of energy available at each trophic level </vt:lpstr>
      <vt:lpstr>Pyramid of Numbers – the number of individuals  at each trophic level </vt:lpstr>
      <vt:lpstr>Pyramid of Biomass - amount of living organic matter for each trophic level </vt:lpstr>
      <vt:lpstr>PowerPoint Presentation</vt:lpstr>
      <vt:lpstr>How does Matter  move through an ecosystem?</vt:lpstr>
      <vt:lpstr>Why are nutrients important ?</vt:lpstr>
      <vt:lpstr>Water Processes</vt:lpstr>
      <vt:lpstr>THE HYDROLOGIC CYCLE </vt:lpstr>
      <vt:lpstr>Carbon Cycle</vt:lpstr>
      <vt:lpstr>CARBON CYCLE </vt:lpstr>
      <vt:lpstr>NITROGEN CYCLE</vt:lpstr>
      <vt:lpstr>Nitrogen Cycle</vt:lpstr>
      <vt:lpstr>PHOSPHORUS CYCLE  </vt:lpstr>
      <vt:lpstr>Availability of nutrients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Renae Braddy</dc:creator>
  <cp:lastModifiedBy>Kelley Breeze</cp:lastModifiedBy>
  <cp:revision>140</cp:revision>
  <cp:lastPrinted>2012-09-11T10:50:53Z</cp:lastPrinted>
  <dcterms:created xsi:type="dcterms:W3CDTF">2010-08-30T16:39:22Z</dcterms:created>
  <dcterms:modified xsi:type="dcterms:W3CDTF">2013-09-12T14:54:39Z</dcterms:modified>
</cp:coreProperties>
</file>