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3" r:id="rId20"/>
    <p:sldId id="303" r:id="rId21"/>
    <p:sldId id="289" r:id="rId22"/>
    <p:sldId id="302" r:id="rId23"/>
    <p:sldId id="292" r:id="rId24"/>
    <p:sldId id="293" r:id="rId25"/>
    <p:sldId id="301" r:id="rId26"/>
    <p:sldId id="294" r:id="rId27"/>
    <p:sldId id="295" r:id="rId28"/>
    <p:sldId id="296" r:id="rId29"/>
    <p:sldId id="297" r:id="rId30"/>
    <p:sldId id="304" r:id="rId31"/>
    <p:sldId id="306" r:id="rId32"/>
    <p:sldId id="307" r:id="rId33"/>
    <p:sldId id="308" r:id="rId34"/>
    <p:sldId id="310" r:id="rId35"/>
    <p:sldId id="312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61CC-6791-427A-91E4-0124F5F876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C107-2134-4E91-9B68-4AE2F2FB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Gastrin</a:t>
            </a:r>
            <a:r>
              <a:rPr lang="en-US" baseline="0" dirty="0" smtClean="0"/>
              <a:t> = hormone secreted in the presence of food.  Tells body to start making gastric juices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254C3-073E-8841-8587-89F7789D4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653F8-5028-4AE3-8BFE-CE0D0AAF6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8EDD-E647-4838-8AEF-11162133DF8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82ED-465C-4300-BDB4-B8005416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bsauer\Desktop\pinky%20and%20the%20brain-brainstem.m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Body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5"/>
            <a:ext cx="7467600" cy="1143000"/>
          </a:xfrm>
        </p:spPr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6705"/>
            <a:ext cx="4572000" cy="5711295"/>
          </a:xfrm>
        </p:spPr>
        <p:txBody>
          <a:bodyPr>
            <a:normAutofit/>
          </a:bodyPr>
          <a:lstStyle/>
          <a:p>
            <a:r>
              <a:rPr lang="en-US" dirty="0" smtClean="0"/>
              <a:t>Stomach = J-shaped organ that can store up to 2L</a:t>
            </a:r>
          </a:p>
          <a:p>
            <a:r>
              <a:rPr lang="en-US" dirty="0" smtClean="0"/>
              <a:t>Gastric Juice </a:t>
            </a:r>
          </a:p>
          <a:p>
            <a:pPr lvl="1"/>
            <a:r>
              <a:rPr lang="en-US" dirty="0" err="1" smtClean="0"/>
              <a:t>HCl</a:t>
            </a:r>
            <a:r>
              <a:rPr lang="en-US" dirty="0" smtClean="0"/>
              <a:t> (pH 2)</a:t>
            </a:r>
          </a:p>
          <a:p>
            <a:pPr lvl="1"/>
            <a:r>
              <a:rPr lang="en-US" dirty="0" smtClean="0"/>
              <a:t>Pepsin</a:t>
            </a:r>
            <a:r>
              <a:rPr lang="en-US" dirty="0" smtClean="0"/>
              <a:t>: breaks down proteins into smaller peptide chains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stomach_7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0"/>
          <a:stretch/>
        </p:blipFill>
        <p:spPr>
          <a:xfrm>
            <a:off x="4319140" y="1742574"/>
            <a:ext cx="4824859" cy="51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2533" cy="4525963"/>
          </a:xfrm>
        </p:spPr>
        <p:txBody>
          <a:bodyPr/>
          <a:lstStyle/>
          <a:p>
            <a:r>
              <a:rPr lang="en-US" dirty="0" smtClean="0"/>
              <a:t>Small intestine absorbs most of the nutrients</a:t>
            </a:r>
          </a:p>
          <a:p>
            <a:r>
              <a:rPr lang="en-US" dirty="0" smtClean="0"/>
              <a:t>Water </a:t>
            </a:r>
            <a:r>
              <a:rPr lang="en-US" dirty="0" smtClean="0"/>
              <a:t>is absorbed in large intestine</a:t>
            </a:r>
            <a:endParaRPr lang="en-US" dirty="0"/>
          </a:p>
        </p:txBody>
      </p:sp>
      <p:pic>
        <p:nvPicPr>
          <p:cNvPr id="4" name="Picture 3" descr="P5200147-Small_intestine_lining,_SEM-S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1600200"/>
            <a:ext cx="4389967" cy="35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Elimination of indigestible material through rectum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37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think you know how this works.  No picture necessary!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Excretory </a:t>
            </a:r>
            <a:r>
              <a:rPr lang="en-US" b="1" u="sng" dirty="0" smtClean="0"/>
              <a:t>system</a:t>
            </a:r>
            <a:endParaRPr lang="en-US" b="1" u="sng" dirty="0"/>
          </a:p>
        </p:txBody>
      </p:sp>
      <p:sp>
        <p:nvSpPr>
          <p:cNvPr id="2" name="Rectangle 1"/>
          <p:cNvSpPr/>
          <p:nvPr/>
        </p:nvSpPr>
        <p:spPr>
          <a:xfrm>
            <a:off x="5576" y="2286000"/>
            <a:ext cx="4185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prstClr val="black"/>
                </a:solidFill>
              </a:rPr>
              <a:t>Purpose: eliminates </a:t>
            </a:r>
            <a:r>
              <a:rPr lang="en-US" sz="4400" dirty="0">
                <a:solidFill>
                  <a:prstClr val="black"/>
                </a:solidFill>
              </a:rPr>
              <a:t>waste products from the body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798741" cy="447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3803595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kidneys: filter waste out of blood</a:t>
            </a:r>
          </a:p>
          <a:p>
            <a:r>
              <a:rPr lang="en-US" dirty="0" smtClean="0"/>
              <a:t>Ureters: tubes leading from kidney to bladder</a:t>
            </a:r>
          </a:p>
          <a:p>
            <a:r>
              <a:rPr lang="en-US" dirty="0" smtClean="0"/>
              <a:t>Urinary Bladder: stores urine</a:t>
            </a:r>
          </a:p>
          <a:p>
            <a:r>
              <a:rPr lang="en-US" dirty="0" smtClean="0"/>
              <a:t>Urethra: carries urine out of the body</a:t>
            </a:r>
            <a:endParaRPr lang="en-US" dirty="0"/>
          </a:p>
        </p:txBody>
      </p:sp>
      <p:pic>
        <p:nvPicPr>
          <p:cNvPr id="4" name="Picture 3" descr="excretory_anat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1" y="1417638"/>
            <a:ext cx="5405809" cy="46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ph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18" y="274638"/>
            <a:ext cx="9328818" cy="62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28600"/>
            <a:ext cx="9144000" cy="1470025"/>
          </a:xfrm>
        </p:spPr>
        <p:txBody>
          <a:bodyPr/>
          <a:lstStyle/>
          <a:p>
            <a:pPr eaLnBrk="1" hangingPunct="1"/>
            <a:r>
              <a:rPr lang="en-US" sz="7200" b="1" u="sng" dirty="0" smtClean="0">
                <a:latin typeface="Arial" pitchFamily="34" charset="0"/>
                <a:cs typeface="Arial" pitchFamily="34" charset="0"/>
              </a:rPr>
              <a:t>Circulatory System</a:t>
            </a:r>
            <a:endParaRPr lang="en-US" sz="72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990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Purpose: brings </a:t>
            </a:r>
            <a:r>
              <a:rPr lang="en-US" sz="3600" dirty="0">
                <a:solidFill>
                  <a:prstClr val="black"/>
                </a:solidFill>
              </a:rPr>
              <a:t>oxygen, nutrients and hormones to cells; fights infections; removes cell wastes; regulates body temperature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961"/>
            <a:ext cx="5867400" cy="580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24751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 Rounded MT Bold" charset="0"/>
                <a:cs typeface="+mj-cs"/>
              </a:rPr>
              <a:t>The Three Major Parts of the </a:t>
            </a:r>
            <a:br>
              <a:rPr lang="en-US" sz="4000" dirty="0" smtClean="0">
                <a:latin typeface="Arial Rounded MT Bold" charset="0"/>
                <a:cs typeface="+mj-cs"/>
              </a:rPr>
            </a:br>
            <a:r>
              <a:rPr lang="en-US" sz="4000" dirty="0" smtClean="0">
                <a:latin typeface="Arial Rounded MT Bold" charset="0"/>
                <a:cs typeface="+mj-cs"/>
              </a:rPr>
              <a:t>Circulatory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Rounded MT Bold" charset="0"/>
                <a:cs typeface="+mn-cs"/>
              </a:rPr>
              <a:t>Blood</a:t>
            </a:r>
          </a:p>
          <a:p>
            <a:pPr lvl="1" eaLnBrk="1" hangingPunct="1">
              <a:defRPr/>
            </a:pPr>
            <a:r>
              <a:rPr lang="en-US" dirty="0" smtClean="0">
                <a:latin typeface="Arial Rounded MT Bold" charset="0"/>
              </a:rPr>
              <a:t>complex mixture of cells and fluids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charset="0"/>
                <a:cs typeface="+mn-cs"/>
              </a:rPr>
              <a:t>Blood Vessels</a:t>
            </a:r>
          </a:p>
          <a:p>
            <a:pPr lvl="1" eaLnBrk="1" hangingPunct="1">
              <a:defRPr/>
            </a:pPr>
            <a:r>
              <a:rPr lang="en-US" dirty="0" smtClean="0">
                <a:latin typeface="Arial Rounded MT Bold" charset="0"/>
              </a:rPr>
              <a:t>tubes to carry the blood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charset="0"/>
                <a:cs typeface="+mn-cs"/>
              </a:rPr>
              <a:t>Heart</a:t>
            </a:r>
          </a:p>
          <a:p>
            <a:pPr lvl="1" eaLnBrk="1" hangingPunct="1">
              <a:defRPr/>
            </a:pPr>
            <a:r>
              <a:rPr lang="en-US" dirty="0" smtClean="0">
                <a:latin typeface="Arial Rounded MT Bold" charset="0"/>
              </a:rPr>
              <a:t>muscle to pump </a:t>
            </a:r>
            <a:r>
              <a:rPr lang="en-US" smtClean="0">
                <a:latin typeface="Arial Rounded MT Bold" charset="0"/>
              </a:rPr>
              <a:t>the blood</a:t>
            </a:r>
            <a:endParaRPr lang="en-US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73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Rounded MT Bold" charset="0"/>
                <a:cs typeface="+mj-cs"/>
              </a:rPr>
              <a:t>Blood Vessels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 Rounded MT Bold" charset="0"/>
                <a:cs typeface="+mn-cs"/>
              </a:rPr>
              <a:t>Arteries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 Rounded MT Bold" charset="0"/>
              </a:rPr>
              <a:t>bring blood </a:t>
            </a:r>
            <a:r>
              <a:rPr lang="en-US" sz="2400" b="1" dirty="0" smtClean="0">
                <a:latin typeface="Arial Rounded MT Bold" charset="0"/>
              </a:rPr>
              <a:t>from</a:t>
            </a:r>
            <a:r>
              <a:rPr lang="en-US" sz="2400" dirty="0" smtClean="0">
                <a:latin typeface="Arial Rounded MT Bold" charset="0"/>
              </a:rPr>
              <a:t> the heart </a:t>
            </a:r>
            <a:r>
              <a:rPr lang="en-US" sz="2400" b="1" dirty="0" smtClean="0">
                <a:latin typeface="Arial Rounded MT Bold" charset="0"/>
              </a:rPr>
              <a:t>to</a:t>
            </a:r>
            <a:r>
              <a:rPr lang="en-US" sz="2400" dirty="0" smtClean="0">
                <a:latin typeface="Arial Rounded MT Bold" charset="0"/>
              </a:rPr>
              <a:t> body tissues and organs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 Rounded MT Bold" charset="0"/>
                <a:cs typeface="+mn-cs"/>
              </a:rPr>
              <a:t>Veins</a:t>
            </a:r>
            <a:endParaRPr lang="en-US" sz="2800" dirty="0" smtClean="0">
              <a:latin typeface="Arial Rounded MT Bold" charset="0"/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 Rounded MT Bold" charset="0"/>
              </a:rPr>
              <a:t>bring blood back </a:t>
            </a:r>
            <a:r>
              <a:rPr lang="en-US" sz="2400" b="1" dirty="0" smtClean="0">
                <a:latin typeface="Arial Rounded MT Bold" charset="0"/>
              </a:rPr>
              <a:t>to</a:t>
            </a:r>
            <a:r>
              <a:rPr lang="en-US" sz="2400" dirty="0" smtClean="0">
                <a:latin typeface="Arial Rounded MT Bold" charset="0"/>
              </a:rPr>
              <a:t> the heart </a:t>
            </a:r>
            <a:r>
              <a:rPr lang="en-US" sz="2400" b="1" dirty="0" smtClean="0">
                <a:latin typeface="Arial Rounded MT Bold" charset="0"/>
              </a:rPr>
              <a:t>from</a:t>
            </a:r>
            <a:r>
              <a:rPr lang="en-US" sz="2400" dirty="0" smtClean="0">
                <a:latin typeface="Arial Rounded MT Bold" charset="0"/>
              </a:rPr>
              <a:t> body tissues and organs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 Rounded MT Bold" charset="0"/>
                <a:cs typeface="+mn-cs"/>
              </a:rPr>
              <a:t>Capillaries</a:t>
            </a:r>
            <a:endParaRPr lang="en-US" sz="2800" dirty="0" smtClean="0">
              <a:latin typeface="Arial Rounded MT Bold" charset="0"/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 Rounded MT Bold" charset="0"/>
                <a:cs typeface="+mn-cs"/>
              </a:rPr>
              <a:t>-Exchange gases and water (via diffusion)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charset="0"/>
              </a:rPr>
              <a:t>very tiny </a:t>
            </a:r>
            <a:r>
              <a:rPr lang="en-US" sz="2400" dirty="0" smtClean="0">
                <a:latin typeface="Arial Rounded MT Bold" charset="0"/>
              </a:rPr>
              <a:t>vessels (as small as one cell thick</a:t>
            </a:r>
            <a:r>
              <a:rPr lang="en-US" sz="2400" dirty="0" smtClean="0">
                <a:latin typeface="Arial Rounded MT Bold" charset="0"/>
              </a:rPr>
              <a:t>!)</a:t>
            </a:r>
            <a:endParaRPr lang="en-US" sz="24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4173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Systemic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Stops</a:t>
            </a:r>
            <a:r>
              <a:rPr lang="ja-JP" altLang="en-US" dirty="0" smtClean="0"/>
              <a:t>”</a:t>
            </a:r>
            <a:endParaRPr lang="en-US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6858000" cy="6248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Digestive System</a:t>
            </a:r>
          </a:p>
          <a:p>
            <a:pPr lvl="1" eaLnBrk="1" hangingPunct="1">
              <a:defRPr/>
            </a:pPr>
            <a:r>
              <a:rPr lang="en-US" dirty="0" smtClean="0"/>
              <a:t>nutrients absorbed through diffusion in capillaries and sent throughout body</a:t>
            </a:r>
          </a:p>
          <a:p>
            <a:pPr eaLnBrk="1" hangingPunct="1">
              <a:defRPr/>
            </a:pPr>
            <a:r>
              <a:rPr lang="en-US" sz="2800" dirty="0" smtClean="0"/>
              <a:t>Cells in the Body</a:t>
            </a:r>
          </a:p>
          <a:p>
            <a:pPr lvl="1" eaLnBrk="1" hangingPunct="1">
              <a:defRPr/>
            </a:pPr>
            <a:r>
              <a:rPr lang="en-US" dirty="0" smtClean="0"/>
              <a:t>blood drops off oxygen and nutrients (so the cells can do their jobs)</a:t>
            </a:r>
          </a:p>
          <a:p>
            <a:pPr lvl="1" eaLnBrk="1" hangingPunct="1">
              <a:defRPr/>
            </a:pPr>
            <a:r>
              <a:rPr lang="en-US" dirty="0" smtClean="0"/>
              <a:t>blood picks up carbon dioxide and urea (the waste products of metabolism)</a:t>
            </a:r>
          </a:p>
          <a:p>
            <a:pPr eaLnBrk="1" hangingPunct="1">
              <a:defRPr/>
            </a:pPr>
            <a:r>
              <a:rPr lang="en-US" sz="2800" dirty="0" smtClean="0"/>
              <a:t>Kidneys</a:t>
            </a:r>
          </a:p>
          <a:p>
            <a:pPr lvl="1" eaLnBrk="1" hangingPunct="1">
              <a:defRPr/>
            </a:pPr>
            <a:r>
              <a:rPr lang="en-US" dirty="0" smtClean="0"/>
              <a:t>remove urea, some water, and some salts for later excretion as urine</a:t>
            </a:r>
          </a:p>
        </p:txBody>
      </p:sp>
      <p:pic>
        <p:nvPicPr>
          <p:cNvPr id="13319" name="Picture 7" descr="bloodci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905000"/>
            <a:ext cx="2857500" cy="498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87868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-403225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The Nervous system</a:t>
            </a:r>
            <a:endParaRPr lang="en-US" b="1" u="sng" dirty="0"/>
          </a:p>
        </p:txBody>
      </p:sp>
      <p:pic>
        <p:nvPicPr>
          <p:cNvPr id="4" name="Picture 3" descr="nervous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349279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2500" y="1295400"/>
            <a:ext cx="5727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dirty="0" smtClean="0"/>
              <a:t>Purpose: recognizes and coordinates the body's response to changes in its internal and external environments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44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u="sng" dirty="0" smtClean="0"/>
              <a:t>Integumentary System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438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Purpose: barrier </a:t>
            </a:r>
            <a:r>
              <a:rPr lang="en-US" sz="4400" dirty="0" smtClean="0"/>
              <a:t>against infections and injury; regulates body temperature; protects against ultraviolet radiation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7" y="381000"/>
            <a:ext cx="5694363" cy="440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618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 =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Skin is largest organ in body</a:t>
            </a:r>
          </a:p>
          <a:p>
            <a:r>
              <a:rPr lang="en-US" dirty="0"/>
              <a:t>R</a:t>
            </a:r>
            <a:r>
              <a:rPr lang="en-US" dirty="0" smtClean="0"/>
              <a:t>egulates body temperature and water loss</a:t>
            </a:r>
          </a:p>
          <a:p>
            <a:r>
              <a:rPr lang="en-US" dirty="0" smtClean="0"/>
              <a:t>Functions as sensory organ</a:t>
            </a:r>
          </a:p>
          <a:p>
            <a:r>
              <a:rPr lang="en-US" dirty="0" smtClean="0"/>
              <a:t>Produces Vitamins</a:t>
            </a:r>
          </a:p>
          <a:p>
            <a:pPr lvl="1"/>
            <a:r>
              <a:rPr lang="en-US" dirty="0" smtClean="0"/>
              <a:t>Vitamin D</a:t>
            </a:r>
          </a:p>
          <a:p>
            <a:r>
              <a:rPr lang="en-US" dirty="0" smtClean="0"/>
              <a:t>Protects internal tissues</a:t>
            </a:r>
          </a:p>
          <a:p>
            <a:pPr lvl="1"/>
            <a:r>
              <a:rPr lang="en-US" dirty="0" smtClean="0"/>
              <a:t>Muscles, bones, organs</a:t>
            </a:r>
          </a:p>
          <a:p>
            <a:r>
              <a:rPr lang="en-US" dirty="0" smtClean="0"/>
              <a:t>Hairy and Hairless skin</a:t>
            </a:r>
            <a:endParaRPr lang="en-US" dirty="0"/>
          </a:p>
        </p:txBody>
      </p:sp>
      <p:pic>
        <p:nvPicPr>
          <p:cNvPr id="4" name="Picture 3" descr="skin_anatom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3632200"/>
            <a:ext cx="32893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/>
              <a:t>Muscular System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/>
              <a:t>Purpose: produces </a:t>
            </a:r>
            <a:r>
              <a:rPr lang="en-US" sz="6000" dirty="0" smtClean="0"/>
              <a:t>voluntary movement; circulates blood, moves food through digestive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71315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9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b="11042"/>
          <a:stretch/>
        </p:blipFill>
        <p:spPr>
          <a:xfrm>
            <a:off x="3581400" y="3124200"/>
            <a:ext cx="5648657" cy="378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Muscles: 3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625609"/>
          </a:xfrm>
        </p:spPr>
        <p:txBody>
          <a:bodyPr/>
          <a:lstStyle/>
          <a:p>
            <a:r>
              <a:rPr lang="en-US" dirty="0" smtClean="0"/>
              <a:t>Smooth Muscle: involuntary; no ridges</a:t>
            </a:r>
          </a:p>
          <a:p>
            <a:pPr lvl="1"/>
            <a:r>
              <a:rPr lang="en-US" dirty="0" smtClean="0"/>
              <a:t>Ex: Gastrointestinal tract</a:t>
            </a:r>
          </a:p>
          <a:p>
            <a:r>
              <a:rPr lang="en-US" dirty="0" smtClean="0"/>
              <a:t>Cardiac Muscle: involuntary; striated</a:t>
            </a:r>
          </a:p>
          <a:p>
            <a:pPr lvl="1"/>
            <a:r>
              <a:rPr lang="en-US" dirty="0" smtClean="0"/>
              <a:t>Ex: Heart</a:t>
            </a:r>
          </a:p>
          <a:p>
            <a:r>
              <a:rPr lang="en-US" dirty="0" smtClean="0"/>
              <a:t>Skeletal Muscle: 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voluntary; striated</a:t>
            </a:r>
          </a:p>
          <a:p>
            <a:pPr lvl="1"/>
            <a:r>
              <a:rPr lang="en-US" dirty="0" smtClean="0"/>
              <a:t>Ex: Hamstring, Bicep,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Tricep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5" name="Picture 4" descr="muscle_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>
          <a:xfrm>
            <a:off x="169332" y="1659466"/>
            <a:ext cx="6383867" cy="4419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9856" y="2235200"/>
            <a:ext cx="3034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Myofibril = muscle fiber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Muscle fibers contain actin and myosin (proteins) that work together to allow </a:t>
            </a:r>
          </a:p>
          <a:p>
            <a:pPr algn="r"/>
            <a:r>
              <a:rPr lang="en-US" sz="2400" dirty="0"/>
              <a:t>y</a:t>
            </a:r>
            <a:r>
              <a:rPr lang="en-US" sz="2400" dirty="0" smtClean="0"/>
              <a:t>our muscles to </a:t>
            </a:r>
          </a:p>
          <a:p>
            <a:pPr algn="r"/>
            <a:r>
              <a:rPr lang="en-US" sz="2400" dirty="0" smtClean="0"/>
              <a:t>move!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4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/>
              <a:t>Skeletal System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/>
              <a:t>Purpose: supports </a:t>
            </a:r>
            <a:r>
              <a:rPr lang="en-US" sz="5400" dirty="0" smtClean="0"/>
              <a:t>the body; protects internal organs; allows movement; stores mineral reserves; provides blood cell formation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88710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xial_AppendicularSk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5" r="10067"/>
          <a:stretch/>
        </p:blipFill>
        <p:spPr>
          <a:xfrm>
            <a:off x="4755345" y="3149599"/>
            <a:ext cx="4309938" cy="3708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4534"/>
            <a:ext cx="8229600" cy="4625609"/>
          </a:xfrm>
        </p:spPr>
        <p:txBody>
          <a:bodyPr/>
          <a:lstStyle/>
          <a:p>
            <a:r>
              <a:rPr lang="en-US" sz="3600" dirty="0" smtClean="0"/>
              <a:t>Bones provide structural support and movement</a:t>
            </a:r>
          </a:p>
          <a:p>
            <a:r>
              <a:rPr lang="en-US" sz="3600" dirty="0" smtClean="0"/>
              <a:t>Axial vs. Appendicular Skeleton</a:t>
            </a:r>
          </a:p>
          <a:p>
            <a:pPr lvl="1"/>
            <a:r>
              <a:rPr lang="en-US" sz="3600" dirty="0" smtClean="0"/>
              <a:t>Axial: skull, spine, ribcage</a:t>
            </a:r>
          </a:p>
          <a:p>
            <a:pPr lvl="1"/>
            <a:r>
              <a:rPr lang="en-US" sz="3600" dirty="0" smtClean="0"/>
              <a:t>Appendicular: arms legs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Joints: Where bones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8825"/>
            <a:ext cx="8229600" cy="4625609"/>
          </a:xfrm>
        </p:spPr>
        <p:txBody>
          <a:bodyPr>
            <a:noAutofit/>
          </a:bodyPr>
          <a:lstStyle/>
          <a:p>
            <a:r>
              <a:rPr lang="en-US" dirty="0" smtClean="0"/>
              <a:t>3 types:</a:t>
            </a:r>
          </a:p>
          <a:p>
            <a:pPr lvl="1"/>
            <a:r>
              <a:rPr lang="en-US" sz="3200" dirty="0" smtClean="0"/>
              <a:t>Ball &amp; Socket (shoulder, hip)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Pivot (elbow)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Hinge (knees)</a:t>
            </a:r>
            <a:endParaRPr lang="en-US" sz="3200" dirty="0"/>
          </a:p>
        </p:txBody>
      </p:sp>
      <p:pic>
        <p:nvPicPr>
          <p:cNvPr id="4" name="Picture 3" descr="Joint1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85" y="1580673"/>
            <a:ext cx="3410203" cy="2818154"/>
          </a:xfrm>
          <a:prstGeom prst="rect">
            <a:avLst/>
          </a:prstGeom>
        </p:spPr>
      </p:pic>
      <p:pic>
        <p:nvPicPr>
          <p:cNvPr id="6" name="Picture 5" descr="example-of-pivot-joint-i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36" y="2912554"/>
            <a:ext cx="2866064" cy="2064015"/>
          </a:xfrm>
          <a:prstGeom prst="rect">
            <a:avLst/>
          </a:prstGeom>
        </p:spPr>
      </p:pic>
      <p:pic>
        <p:nvPicPr>
          <p:cNvPr id="8" name="Picture 7" descr="knee_par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13" y="4789377"/>
            <a:ext cx="2268590" cy="20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 vs. Tendons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3776337" cy="46256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Ligaments: attach to bone to bone</a:t>
            </a:r>
          </a:p>
          <a:p>
            <a:r>
              <a:rPr lang="en-US" sz="3600" dirty="0" smtClean="0"/>
              <a:t>Tendons: attach muscle to bone</a:t>
            </a:r>
            <a:endParaRPr lang="en-US" sz="3600" dirty="0"/>
          </a:p>
        </p:txBody>
      </p:sp>
      <p:pic>
        <p:nvPicPr>
          <p:cNvPr id="4" name="Picture 3" descr="liga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336800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72"/>
            <a:ext cx="5181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Bones!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just some)</a:t>
            </a:r>
            <a:endParaRPr lang="en-US" dirty="0"/>
          </a:p>
        </p:txBody>
      </p:sp>
      <p:pic>
        <p:nvPicPr>
          <p:cNvPr id="5" name="Picture 4" descr="Humanskel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9010"/>
            <a:ext cx="4191000" cy="68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00" y="2132091"/>
            <a:ext cx="2867800" cy="467576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3962400" y="1551420"/>
            <a:ext cx="5181600" cy="43999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All the nerves that carry messages to and from the CNS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Somatic Nervous	      Autonomic Nervous </a:t>
            </a:r>
          </a:p>
          <a:p>
            <a:pPr marL="0" indent="0">
              <a:buNone/>
            </a:pPr>
            <a:r>
              <a:rPr lang="en-US" sz="2000" dirty="0" smtClean="0"/>
              <a:t>       System                          System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358C1A"/>
                </a:solidFill>
              </a:rPr>
              <a:t>(voluntary)	           (involuntary)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A655C"/>
                </a:solidFill>
              </a:rPr>
              <a:t>t</a:t>
            </a:r>
            <a:r>
              <a:rPr lang="en-US" sz="2000" dirty="0" smtClean="0">
                <a:solidFill>
                  <a:srgbClr val="FA655C"/>
                </a:solidFill>
              </a:rPr>
              <a:t>o/from skin and	         to/from internal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A655C"/>
                </a:solidFill>
              </a:rPr>
              <a:t> skeletal muscles	</a:t>
            </a:r>
            <a:r>
              <a:rPr lang="en-US" sz="2000" dirty="0">
                <a:solidFill>
                  <a:srgbClr val="FA655C"/>
                </a:solidFill>
              </a:rPr>
              <a:t> </a:t>
            </a:r>
            <a:r>
              <a:rPr lang="en-US" sz="2000" dirty="0" smtClean="0">
                <a:solidFill>
                  <a:srgbClr val="FA655C"/>
                </a:solidFill>
              </a:rPr>
              <a:t>              organs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152400" y="1551420"/>
            <a:ext cx="33528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Brain and Spinal Cord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6200" y="304513"/>
            <a:ext cx="4419600" cy="1246907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CENTRAL NERVOUS SYSTEM (CNS)</a:t>
            </a:r>
            <a:endParaRPr lang="en-US" sz="3200" u="sn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572000" y="662675"/>
            <a:ext cx="3959347" cy="888745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PERIPHERAL NERVOUS SYSTEM</a:t>
            </a:r>
            <a:endParaRPr lang="en-US" sz="3200" u="sng" dirty="0"/>
          </a:p>
        </p:txBody>
      </p:sp>
      <p:sp>
        <p:nvSpPr>
          <p:cNvPr id="14" name="Left-Up Arrow 13"/>
          <p:cNvSpPr/>
          <p:nvPr/>
        </p:nvSpPr>
        <p:spPr>
          <a:xfrm rot="13515747">
            <a:off x="5508558" y="2751696"/>
            <a:ext cx="765222" cy="748885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Reproductive System</a:t>
            </a:r>
            <a:endParaRPr lang="en-US" sz="4800" b="1" u="sng" dirty="0"/>
          </a:p>
        </p:txBody>
      </p:sp>
      <p:pic>
        <p:nvPicPr>
          <p:cNvPr id="49156" name="Picture 4" descr="http://media.web.britannica.com/eb-media/31/94931-034-8F73200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10" y="3341649"/>
            <a:ext cx="7653020" cy="350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8481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prstClr val="black"/>
                </a:solidFill>
              </a:rPr>
              <a:t>Purpose: produces </a:t>
            </a:r>
            <a:r>
              <a:rPr lang="en-US" sz="4400" dirty="0">
                <a:solidFill>
                  <a:prstClr val="black"/>
                </a:solidFill>
              </a:rPr>
              <a:t>reproductive cells; in females nurtures and protects developing embryo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41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Organs/Components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791200" cy="579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Males</a:t>
            </a:r>
          </a:p>
          <a:p>
            <a:r>
              <a:rPr lang="en-US" sz="3200" dirty="0" smtClean="0"/>
              <a:t>Penis</a:t>
            </a:r>
          </a:p>
          <a:p>
            <a:r>
              <a:rPr lang="en-US" sz="3200" dirty="0" smtClean="0"/>
              <a:t>Testes</a:t>
            </a:r>
          </a:p>
          <a:p>
            <a:pPr lvl="1"/>
            <a:r>
              <a:rPr lang="en-US" sz="2400" dirty="0" smtClean="0"/>
              <a:t>Site of sperm production</a:t>
            </a:r>
          </a:p>
          <a:p>
            <a:r>
              <a:rPr lang="en-US" sz="3200" dirty="0" smtClean="0"/>
              <a:t>Epididymis</a:t>
            </a:r>
          </a:p>
          <a:p>
            <a:pPr lvl="1"/>
            <a:r>
              <a:rPr lang="en-US" sz="2400" dirty="0" smtClean="0"/>
              <a:t>Where sperm mature</a:t>
            </a:r>
          </a:p>
          <a:p>
            <a:r>
              <a:rPr lang="en-US" sz="3200" dirty="0" smtClean="0"/>
              <a:t>Vas Deferens	</a:t>
            </a:r>
          </a:p>
          <a:p>
            <a:pPr lvl="1"/>
            <a:r>
              <a:rPr lang="en-US" sz="2400" dirty="0" smtClean="0"/>
              <a:t>Duct where mature sperm are stored before being transported to the urethra</a:t>
            </a:r>
          </a:p>
          <a:p>
            <a:r>
              <a:rPr lang="en-US" sz="3200" dirty="0" smtClean="0"/>
              <a:t>Urethra</a:t>
            </a:r>
          </a:p>
          <a:p>
            <a:pPr lvl="1"/>
            <a:r>
              <a:rPr lang="en-US" sz="2400" dirty="0" smtClean="0"/>
              <a:t>Transports sperm out of the male body</a:t>
            </a:r>
          </a:p>
        </p:txBody>
      </p:sp>
      <p:pic>
        <p:nvPicPr>
          <p:cNvPr id="4098" name="Picture 2" descr="http://medicalimages.allrefer.com/large/male-reproductive-anatom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792480"/>
            <a:ext cx="4876800" cy="3901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9146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Organs/Components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57200"/>
            <a:ext cx="50292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/>
              <a:t>Females</a:t>
            </a:r>
          </a:p>
          <a:p>
            <a:r>
              <a:rPr lang="en-US" sz="3600" dirty="0" smtClean="0"/>
              <a:t>Ovaries</a:t>
            </a:r>
          </a:p>
          <a:p>
            <a:pPr lvl="1"/>
            <a:r>
              <a:rPr lang="en-US" sz="2800" dirty="0" smtClean="0"/>
              <a:t>Where eggs mature</a:t>
            </a:r>
          </a:p>
          <a:p>
            <a:r>
              <a:rPr lang="en-US" sz="3600" dirty="0" smtClean="0"/>
              <a:t>Fallopian Tubes</a:t>
            </a:r>
          </a:p>
          <a:p>
            <a:pPr lvl="1"/>
            <a:r>
              <a:rPr lang="en-US" sz="2800" dirty="0" smtClean="0"/>
              <a:t>Tube connecting ovaries to the uterus</a:t>
            </a:r>
          </a:p>
          <a:p>
            <a:r>
              <a:rPr lang="en-US" sz="3600" dirty="0" smtClean="0"/>
              <a:t>Uterus</a:t>
            </a:r>
          </a:p>
          <a:p>
            <a:pPr lvl="1"/>
            <a:r>
              <a:rPr lang="en-US" sz="2800" dirty="0" smtClean="0"/>
              <a:t>Where a fetus develops during pregnancy</a:t>
            </a:r>
          </a:p>
          <a:p>
            <a:r>
              <a:rPr lang="en-US" sz="3600" dirty="0" smtClean="0"/>
              <a:t>Vagina</a:t>
            </a:r>
          </a:p>
          <a:p>
            <a:pPr lvl="1"/>
            <a:r>
              <a:rPr lang="en-US" sz="2800" dirty="0" smtClean="0"/>
              <a:t>Canal  leading to the uterus</a:t>
            </a:r>
            <a:endParaRPr lang="en-US" sz="2800" dirty="0"/>
          </a:p>
        </p:txBody>
      </p:sp>
      <p:pic>
        <p:nvPicPr>
          <p:cNvPr id="65538" name="Picture 2" descr="http://nursingcrib.com/wp-content/uploads/adam-female-reproductive-system-thum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4310316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5073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7171"/>
            <a:ext cx="7772400" cy="990600"/>
          </a:xfrm>
        </p:spPr>
        <p:txBody>
          <a:bodyPr/>
          <a:lstStyle/>
          <a:p>
            <a:r>
              <a:rPr lang="en-US" b="1" u="sng" dirty="0" smtClean="0"/>
              <a:t>Immune System</a:t>
            </a:r>
            <a:endParaRPr lang="en-US" b="1" u="sng" dirty="0"/>
          </a:p>
        </p:txBody>
      </p:sp>
      <p:pic>
        <p:nvPicPr>
          <p:cNvPr id="51202" name="Picture 2" descr="http://www.mayoclinic.com/images/image_popup/r7_immunesyste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51" b="5995"/>
          <a:stretch>
            <a:fillRect/>
          </a:stretch>
        </p:blipFill>
        <p:spPr bwMode="auto">
          <a:xfrm>
            <a:off x="3581400" y="1481328"/>
            <a:ext cx="5486400" cy="53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" y="14478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Purpose - helps </a:t>
            </a:r>
            <a:r>
              <a:rPr lang="en-US" sz="3600" dirty="0">
                <a:solidFill>
                  <a:prstClr val="black"/>
                </a:solidFill>
              </a:rPr>
              <a:t>protect the body from disease; collects fluid lost from blood vessels and return it to the circulatory system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98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Organs/Components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White Blood Cells</a:t>
            </a:r>
          </a:p>
          <a:p>
            <a:r>
              <a:rPr lang="en-US" sz="4800" dirty="0" smtClean="0"/>
              <a:t>Thymus</a:t>
            </a:r>
          </a:p>
          <a:p>
            <a:r>
              <a:rPr lang="en-US" sz="4800" dirty="0" smtClean="0"/>
              <a:t>Spleen</a:t>
            </a:r>
          </a:p>
          <a:p>
            <a:r>
              <a:rPr lang="en-US" sz="4800" dirty="0" smtClean="0"/>
              <a:t>Lymph Vessels</a:t>
            </a:r>
          </a:p>
          <a:p>
            <a:r>
              <a:rPr lang="en-US" sz="4800" dirty="0" smtClean="0"/>
              <a:t>Lymph Nodes</a:t>
            </a:r>
          </a:p>
        </p:txBody>
      </p:sp>
    </p:spTree>
    <p:extLst>
      <p:ext uri="{BB962C8B-B14F-4D97-AF65-F5344CB8AC3E}">
        <p14:creationId xmlns:p14="http://schemas.microsoft.com/office/powerpoint/2010/main" val="38957400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vs. Passive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Active Immunity </a:t>
            </a:r>
            <a:r>
              <a:rPr lang="en-US" dirty="0" smtClean="0"/>
              <a:t>– body produces </a:t>
            </a:r>
            <a:r>
              <a:rPr lang="en-US" b="1" dirty="0" smtClean="0"/>
              <a:t>antibodies</a:t>
            </a:r>
            <a:r>
              <a:rPr lang="en-US" dirty="0" smtClean="0"/>
              <a:t> in response to an </a:t>
            </a:r>
            <a:r>
              <a:rPr lang="en-US" b="1" dirty="0" smtClean="0"/>
              <a:t>antigen</a:t>
            </a:r>
          </a:p>
          <a:p>
            <a:r>
              <a:rPr lang="en-US" b="1" u="sng" dirty="0" smtClean="0"/>
              <a:t>Passive Immunity </a:t>
            </a:r>
            <a:r>
              <a:rPr lang="en-US" dirty="0" smtClean="0"/>
              <a:t>– immunity passed from a mother to her offspring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033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219200"/>
          </a:xfrm>
        </p:spPr>
        <p:txBody>
          <a:bodyPr/>
          <a:lstStyle/>
          <a:p>
            <a:r>
              <a:rPr lang="en-US" b="1" u="sng" dirty="0" smtClean="0"/>
              <a:t>Endocrine System</a:t>
            </a:r>
            <a:endParaRPr lang="en-US" b="1" u="sng" dirty="0"/>
          </a:p>
        </p:txBody>
      </p:sp>
      <p:pic>
        <p:nvPicPr>
          <p:cNvPr id="50178" name="Picture 2" descr="http://images.emedicinehealth.com/images/illustrations/endocrine_syste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48" r="703"/>
          <a:stretch>
            <a:fillRect/>
          </a:stretch>
        </p:blipFill>
        <p:spPr bwMode="auto">
          <a:xfrm>
            <a:off x="4419600" y="1433852"/>
            <a:ext cx="4761571" cy="54241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161" y="1143000"/>
            <a:ext cx="4395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/>
              <a:t>Purpose - controls growth, development, and metabolism; maintains homeostasis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00008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Chemicals that diffuse across synapses between </a:t>
            </a:r>
            <a:r>
              <a:rPr lang="en-US" sz="2800" dirty="0" smtClean="0"/>
              <a:t>neurons (nerve cells)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 descr="neurotransmitter_hom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0526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/>
              <a:t>Someone taps you on the shoulder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Sensory neurons transmit the touch message 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Interneurons receive the message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Motor neurons transmit a response message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Neck muscles are activated and the head turns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9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4"/>
          <a:stretch/>
        </p:blipFill>
        <p:spPr bwMode="auto">
          <a:xfrm>
            <a:off x="3886200" y="2921331"/>
            <a:ext cx="5029200" cy="39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070874"/>
            <a:ext cx="3733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2CB23"/>
                </a:solidFill>
              </a:rPr>
              <a:t>Cerebrum:</a:t>
            </a:r>
            <a:r>
              <a:rPr lang="en-US" sz="2800" dirty="0" smtClean="0"/>
              <a:t> divided into LEFT and RIGHT hemispheres</a:t>
            </a:r>
          </a:p>
          <a:p>
            <a:pPr lvl="1"/>
            <a:r>
              <a:rPr lang="en-US" dirty="0" smtClean="0"/>
              <a:t>Controls:</a:t>
            </a:r>
          </a:p>
          <a:p>
            <a:pPr lvl="2"/>
            <a:r>
              <a:rPr lang="en-US" sz="2800" dirty="0" smtClean="0"/>
              <a:t>Conscious activities</a:t>
            </a:r>
          </a:p>
          <a:p>
            <a:pPr lvl="2"/>
            <a:r>
              <a:rPr lang="en-US" sz="2800" dirty="0" smtClean="0"/>
              <a:t>Intelligence</a:t>
            </a:r>
          </a:p>
          <a:p>
            <a:pPr lvl="2"/>
            <a:r>
              <a:rPr lang="en-US" sz="2800" dirty="0" smtClean="0"/>
              <a:t>Memory</a:t>
            </a:r>
          </a:p>
          <a:p>
            <a:pPr lvl="2"/>
            <a:r>
              <a:rPr lang="en-US" sz="2800" dirty="0" smtClean="0"/>
              <a:t>Language</a:t>
            </a:r>
          </a:p>
          <a:p>
            <a:pPr lvl="2"/>
            <a:r>
              <a:rPr lang="en-US" sz="2800" dirty="0" smtClean="0"/>
              <a:t>Skeletal muscle movements</a:t>
            </a:r>
          </a:p>
          <a:p>
            <a:pPr lvl="2"/>
            <a:r>
              <a:rPr lang="en-US" sz="2800" dirty="0" smtClean="0"/>
              <a:t>Senses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00400" y="1070874"/>
            <a:ext cx="5943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42CB23"/>
                </a:solidFill>
              </a:rPr>
              <a:t>Cerebellum:</a:t>
            </a:r>
            <a:r>
              <a:rPr lang="en-US" dirty="0" smtClean="0"/>
              <a:t> located at back of brain</a:t>
            </a:r>
            <a:endParaRPr lang="en-US" dirty="0"/>
          </a:p>
          <a:p>
            <a:pPr lvl="2"/>
            <a:r>
              <a:rPr lang="en-US" sz="2800" dirty="0" smtClean="0"/>
              <a:t>Controls: Balance</a:t>
            </a:r>
            <a:r>
              <a:rPr lang="en-US" sz="2800" dirty="0" smtClean="0"/>
              <a:t>, </a:t>
            </a:r>
            <a:r>
              <a:rPr lang="en-US" sz="2800" dirty="0" smtClean="0"/>
              <a:t>Posture</a:t>
            </a:r>
            <a:r>
              <a:rPr lang="en-US" sz="2800" dirty="0" smtClean="0"/>
              <a:t>, </a:t>
            </a:r>
            <a:r>
              <a:rPr lang="en-US" sz="2800" dirty="0" smtClean="0"/>
              <a:t>Coordination</a:t>
            </a:r>
            <a:endParaRPr lang="en-US" sz="2800" dirty="0"/>
          </a:p>
          <a:p>
            <a:pPr lvl="3"/>
            <a:endParaRPr lang="en-US" sz="24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Anatomy of the brain</a:t>
            </a:r>
            <a:endParaRPr lang="en-US" dirty="0"/>
          </a:p>
        </p:txBody>
      </p:sp>
      <p:sp>
        <p:nvSpPr>
          <p:cNvPr id="5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0" y="408025"/>
            <a:ext cx="9003323" cy="6628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 smtClean="0">
                <a:latin typeface="+mn-lt"/>
              </a:rPr>
              <a:t>The </a:t>
            </a:r>
            <a:r>
              <a:rPr lang="en-US" sz="2400" i="1" dirty="0">
                <a:latin typeface="+mn-lt"/>
              </a:rPr>
              <a:t>brain is the “control center” of </a:t>
            </a:r>
            <a:r>
              <a:rPr lang="en-US" sz="2400" i="1" dirty="0" smtClean="0">
                <a:latin typeface="+mn-lt"/>
              </a:rPr>
              <a:t>the </a:t>
            </a:r>
            <a:r>
              <a:rPr lang="en-US" sz="2400" i="1" dirty="0">
                <a:latin typeface="+mn-lt"/>
              </a:rPr>
              <a:t>nervous system</a:t>
            </a:r>
          </a:p>
        </p:txBody>
      </p:sp>
    </p:spTree>
    <p:extLst>
      <p:ext uri="{BB962C8B-B14F-4D97-AF65-F5344CB8AC3E}">
        <p14:creationId xmlns:p14="http://schemas.microsoft.com/office/powerpoint/2010/main" val="9626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6480048" cy="914400"/>
          </a:xfrm>
        </p:spPr>
        <p:txBody>
          <a:bodyPr/>
          <a:lstStyle/>
          <a:p>
            <a:r>
              <a:rPr lang="en-US" b="1" u="sng" dirty="0" smtClean="0"/>
              <a:t>The Digestive system</a:t>
            </a:r>
            <a:endParaRPr lang="en-US" b="1" u="sng" dirty="0"/>
          </a:p>
        </p:txBody>
      </p:sp>
      <p:pic>
        <p:nvPicPr>
          <p:cNvPr id="4" name="Picture 3" descr="gi tra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46600" cy="4414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1676400"/>
            <a:ext cx="48006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Purpose: converts </a:t>
            </a:r>
            <a:r>
              <a:rPr lang="en-US" sz="3600" dirty="0">
                <a:solidFill>
                  <a:prstClr val="black"/>
                </a:solidFill>
              </a:rPr>
              <a:t>food into simpler molecules that can be used by cells; absorbs food; eliminates waste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The entire digestive process takes between 24 and 33 hours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Digestion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Chewing</a:t>
            </a:r>
          </a:p>
          <a:p>
            <a:pPr lvl="1"/>
            <a:r>
              <a:rPr lang="en-US" dirty="0" smtClean="0"/>
              <a:t>Peristalsis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Chemical</a:t>
            </a:r>
          </a:p>
          <a:p>
            <a:pPr lvl="1"/>
            <a:r>
              <a:rPr lang="en-US" dirty="0" smtClean="0"/>
              <a:t>Hormones</a:t>
            </a:r>
          </a:p>
          <a:p>
            <a:pPr lvl="1"/>
            <a:r>
              <a:rPr lang="en-US" dirty="0" smtClean="0"/>
              <a:t>Enzymes</a:t>
            </a:r>
          </a:p>
          <a:p>
            <a:pPr lvl="1"/>
            <a:r>
              <a:rPr lang="en-US" dirty="0" smtClean="0"/>
              <a:t>pH</a:t>
            </a:r>
            <a:endParaRPr lang="en-US" dirty="0"/>
          </a:p>
        </p:txBody>
      </p:sp>
      <p:pic>
        <p:nvPicPr>
          <p:cNvPr id="4" name="Picture 3" descr="om_nom_nom_nom_cat_demotivational_poster_1219280128_Sharenator_Select_brand_Funny-s640x509-1499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96" y="1964266"/>
            <a:ext cx="4772537" cy="37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CHEWING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48667" cy="4525963"/>
          </a:xfrm>
        </p:spPr>
        <p:txBody>
          <a:bodyPr/>
          <a:lstStyle/>
          <a:p>
            <a:r>
              <a:rPr lang="en-US" dirty="0" smtClean="0"/>
              <a:t>Increases surface area of food for digestion</a:t>
            </a:r>
          </a:p>
          <a:p>
            <a:r>
              <a:rPr lang="en-US" dirty="0" smtClean="0"/>
              <a:t>Enzymes in mouth start to break down food (ex: Salivary Amylase)</a:t>
            </a:r>
            <a:endParaRPr lang="en-US" dirty="0"/>
          </a:p>
        </p:txBody>
      </p:sp>
      <p:pic>
        <p:nvPicPr>
          <p:cNvPr id="4" name="Picture 3" descr="humantee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28" y="1270000"/>
            <a:ext cx="5255171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829</Words>
  <Application>Microsoft Office PowerPoint</Application>
  <PresentationFormat>On-screen Show (4:3)</PresentationFormat>
  <Paragraphs>180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Human Body Systems</vt:lpstr>
      <vt:lpstr>The Nervous system</vt:lpstr>
      <vt:lpstr>PowerPoint Presentation</vt:lpstr>
      <vt:lpstr>Neurotransmitters</vt:lpstr>
      <vt:lpstr>How it Works:</vt:lpstr>
      <vt:lpstr>Anatomy of the brain</vt:lpstr>
      <vt:lpstr>The Digestive system</vt:lpstr>
      <vt:lpstr>Two types of Digestion </vt:lpstr>
      <vt:lpstr>CHEWING </vt:lpstr>
      <vt:lpstr>DIGESTION</vt:lpstr>
      <vt:lpstr>ABSORBPTION</vt:lpstr>
      <vt:lpstr>WASTE REMOVAL</vt:lpstr>
      <vt:lpstr>Excretory system</vt:lpstr>
      <vt:lpstr>Main components</vt:lpstr>
      <vt:lpstr>PowerPoint Presentation</vt:lpstr>
      <vt:lpstr>Circulatory System</vt:lpstr>
      <vt:lpstr>The Three Major Parts of the  Circulatory System</vt:lpstr>
      <vt:lpstr>Blood Vessels</vt:lpstr>
      <vt:lpstr>Systemic “Stops”</vt:lpstr>
      <vt:lpstr>Integumentary System</vt:lpstr>
      <vt:lpstr>Integument = Skin</vt:lpstr>
      <vt:lpstr>Muscular System</vt:lpstr>
      <vt:lpstr>Muscles: 3 types</vt:lpstr>
      <vt:lpstr>Skeletal Muscle</vt:lpstr>
      <vt:lpstr>Skeletal System</vt:lpstr>
      <vt:lpstr>Bones</vt:lpstr>
      <vt:lpstr>Joints: Where bones meet</vt:lpstr>
      <vt:lpstr>Ligaments vs. Tendons</vt:lpstr>
      <vt:lpstr>Your Bones!  (just some)</vt:lpstr>
      <vt:lpstr>Reproductive System</vt:lpstr>
      <vt:lpstr>Organs/Components</vt:lpstr>
      <vt:lpstr>Organs/Components</vt:lpstr>
      <vt:lpstr>Immune System</vt:lpstr>
      <vt:lpstr>Organs/Components</vt:lpstr>
      <vt:lpstr>Active vs. Passive Immunity</vt:lpstr>
      <vt:lpstr>Endocrine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</dc:title>
  <dc:creator>Kelley Breeze</dc:creator>
  <cp:lastModifiedBy>Kelley Breeze</cp:lastModifiedBy>
  <cp:revision>28</cp:revision>
  <dcterms:created xsi:type="dcterms:W3CDTF">2013-05-13T17:43:28Z</dcterms:created>
  <dcterms:modified xsi:type="dcterms:W3CDTF">2013-05-15T12:38:51Z</dcterms:modified>
</cp:coreProperties>
</file>