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84" r:id="rId2"/>
    <p:sldId id="277" r:id="rId3"/>
    <p:sldId id="278" r:id="rId4"/>
    <p:sldId id="275" r:id="rId5"/>
    <p:sldId id="286" r:id="rId6"/>
    <p:sldId id="280" r:id="rId7"/>
    <p:sldId id="281" r:id="rId8"/>
    <p:sldId id="282" r:id="rId9"/>
    <p:sldId id="283" r:id="rId10"/>
    <p:sldId id="28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EB2981"/>
    <a:srgbClr val="934BC9"/>
    <a:srgbClr val="A50021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3" autoAdjust="0"/>
    <p:restoredTop sz="94660"/>
  </p:normalViewPr>
  <p:slideViewPr>
    <p:cSldViewPr>
      <p:cViewPr>
        <p:scale>
          <a:sx n="76" d="100"/>
          <a:sy n="76" d="100"/>
        </p:scale>
        <p:origin x="-1146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C7CE75E-30B9-F04E-AFA1-63830290A5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77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FA323E-8682-074C-8F22-A196DB65B98A}" type="datetimeFigureOut">
              <a:rPr lang="en-US"/>
              <a:pPr/>
              <a:t>11/3/2012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895300-546D-D840-A2D6-C1D9018D84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482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latin typeface="Calibri" charset="0"/>
              </a:rPr>
              <a:t>Stem Cells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2F3C561B-BD09-D04A-9075-85CA64557657}" type="slidenum">
              <a:rPr lang="en-US" sz="1200"/>
              <a:pPr/>
              <a:t>10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Times" pitchFamily="18" charset="0"/>
              <a:ea typeface="+mn-ea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/>
          </a:p>
        </p:txBody>
      </p:sp>
      <p:sp>
        <p:nvSpPr>
          <p:cNvPr id="8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FBAA40-A11F-3D44-8B5F-C3B06CBE4A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6822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EB53C6-04C2-8B4A-A003-2B44BAE5A1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38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5F527026-92EB-4C4C-8DC4-C9DC33D234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61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7578A-6ED9-514D-BFB2-3AD7C0E257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</a:lstStyle>
          <a:p>
            <a:fld id="{CB94BE39-294E-554C-AB8C-D29BCD224A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9735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945E0-9BB5-0048-96D0-127BD39484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7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81140-D32B-FB49-9AF1-CB4CA426C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5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E25809-3C24-3247-B8B6-59A1950D69E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5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ECC1B-92ED-4342-BD97-D3095DA02E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3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4941D-0D7E-3E43-87A2-BD0CFA16F1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6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blurRad="25000" dist="12700" dir="5400000" algn="t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>
            <a:solidFill>
              <a:srgbClr val="EAEAEA"/>
            </a:solidFill>
            <a:miter lim="800000"/>
            <a:headEnd/>
            <a:tailEnd/>
          </a:ln>
          <a:effectLst>
            <a:outerShdw blurRad="28000" dist="12700" dir="54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A87736-ADD3-3B4F-950D-0DF35391B4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09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Times" pitchFamily="18" charset="0"/>
                <a:ea typeface="+mn-ea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Times" pitchFamily="18" charset="0"/>
                <a:ea typeface="+mn-ea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solidFill>
                  <a:schemeClr val="tx2"/>
                </a:solidFill>
              </a:defRPr>
            </a:lvl1pPr>
          </a:lstStyle>
          <a:p>
            <a:fld id="{3FBC4246-69D8-FF43-B658-55D5A441E2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2" r:id="rId2"/>
    <p:sldLayoutId id="2147483700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701" r:id="rId9"/>
    <p:sldLayoutId id="2147483698" r:id="rId10"/>
    <p:sldLayoutId id="21474837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charset="0"/>
        <a:buChar char="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DE9306"/>
        </a:buClr>
        <a:buSzPct val="80000"/>
        <a:buFont typeface="Wingdings 2" charset="0"/>
        <a:buChar char=""/>
        <a:defRPr sz="2300" kern="1200">
          <a:solidFill>
            <a:srgbClr val="6C6C6C"/>
          </a:solidFill>
          <a:latin typeface="+mn-lt"/>
          <a:ea typeface="ＭＳ Ｐゴシック" charset="0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DE9306"/>
        </a:buClr>
        <a:buSzPct val="60000"/>
        <a:buFont typeface="Wingdings" charset="0"/>
        <a:buChar char="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E9306"/>
        </a:buClr>
        <a:buSzPct val="80000"/>
        <a:buFont typeface="Wingdings 2" charset="0"/>
        <a:buChar char=""/>
        <a:defRPr sz="2000" kern="1200">
          <a:solidFill>
            <a:srgbClr val="6C6C6C"/>
          </a:solidFill>
          <a:latin typeface="+mn-lt"/>
          <a:ea typeface="ＭＳ Ｐゴシック" charset="0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DE9306"/>
        </a:buClr>
        <a:buSzPct val="70000"/>
        <a:buFont typeface="Wingdings" charset="0"/>
        <a:buChar char="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533400"/>
            <a:ext cx="5652868" cy="286816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13800" dirty="0" smtClean="0">
                <a:ea typeface="+mj-ea"/>
              </a:rPr>
              <a:t>CELLS!</a:t>
            </a:r>
            <a:endParaRPr lang="en-US" sz="13800" dirty="0">
              <a:ea typeface="+mj-ea"/>
            </a:endParaRPr>
          </a:p>
        </p:txBody>
      </p:sp>
      <p:pic>
        <p:nvPicPr>
          <p:cNvPr id="6148" name="Picture 2" descr="http://singularityhub.com/wp-content/uploads/2008/08/red-blood-cells.bm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2249488" cy="289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 descr="http://faculty.clintoncc.suny.edu/faculty/michael.gregory/files/bio%20101/bio%20101%20lectures/cells/onion_epidermal_cell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267200"/>
            <a:ext cx="2897188" cy="217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http://www.microscopy-uk.org.uk/micropolitan/botany/wood_cells_transversal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8" y="4148138"/>
            <a:ext cx="3694112" cy="2411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ea typeface="+mj-ea"/>
              </a:rPr>
              <a:t>QUESTIONS?</a:t>
            </a:r>
            <a:endParaRPr lang="en-US" sz="4800" dirty="0">
              <a:ea typeface="+mj-ea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>
              <a:latin typeface="Trebuchet MS" charset="0"/>
            </a:endParaRPr>
          </a:p>
        </p:txBody>
      </p:sp>
      <p:pic>
        <p:nvPicPr>
          <p:cNvPr id="15364" name="Picture 2" descr="http://www.britannica.com/blogs/wp-content/uploads/2009/09/stem-cell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30338"/>
            <a:ext cx="6553200" cy="492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3048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ea typeface="+mj-ea"/>
              </a:rPr>
              <a:t>What are cells?</a:t>
            </a:r>
            <a:endParaRPr lang="en-US" sz="4400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001000" cy="5638800"/>
          </a:xfrm>
        </p:spPr>
        <p:txBody>
          <a:bodyPr/>
          <a:lstStyle/>
          <a:p>
            <a:pPr eaLnBrk="1" hangingPunct="1"/>
            <a:r>
              <a:rPr lang="en-US" sz="2800" b="1">
                <a:latin typeface="Trebuchet MS" charset="0"/>
              </a:rPr>
              <a:t>Robert Hooke </a:t>
            </a:r>
            <a:r>
              <a:rPr lang="en-US" sz="2400">
                <a:latin typeface="Trebuchet MS" charset="0"/>
              </a:rPr>
              <a:t>in 1665 first called the </a:t>
            </a:r>
            <a:r>
              <a:rPr lang="en-US" sz="2400" i="1">
                <a:latin typeface="Trebuchet MS" charset="0"/>
              </a:rPr>
              <a:t>tiny chambers </a:t>
            </a:r>
            <a:r>
              <a:rPr lang="en-US" sz="2400">
                <a:latin typeface="Trebuchet MS" charset="0"/>
              </a:rPr>
              <a:t>he saw in a microscope </a:t>
            </a:r>
            <a:r>
              <a:rPr lang="en-US" sz="2400" b="1">
                <a:latin typeface="Trebuchet MS" charset="0"/>
              </a:rPr>
              <a:t>cells</a:t>
            </a:r>
            <a:r>
              <a:rPr lang="en-US" sz="2400">
                <a:latin typeface="Trebuchet MS" charset="0"/>
              </a:rPr>
              <a:t>. All living things are made out of cells! Cells contain living matter.</a:t>
            </a:r>
          </a:p>
          <a:p>
            <a:pPr eaLnBrk="1" hangingPunct="1"/>
            <a:r>
              <a:rPr lang="en-US" sz="2800" b="1">
                <a:latin typeface="Trebuchet MS" charset="0"/>
              </a:rPr>
              <a:t>CELLS MAKE UP EVERY LIVING THING!</a:t>
            </a:r>
          </a:p>
          <a:p>
            <a:pPr lvl="1" eaLnBrk="1" hangingPunct="1"/>
            <a:r>
              <a:rPr lang="en-US" sz="2400">
                <a:solidFill>
                  <a:schemeClr val="tx1"/>
                </a:solidFill>
                <a:latin typeface="Trebuchet MS" charset="0"/>
              </a:rPr>
              <a:t>Plants are made of CELLS!</a:t>
            </a:r>
          </a:p>
          <a:p>
            <a:pPr lvl="1" eaLnBrk="1" hangingPunct="1"/>
            <a:r>
              <a:rPr lang="en-US" sz="2400">
                <a:solidFill>
                  <a:schemeClr val="tx1"/>
                </a:solidFill>
                <a:latin typeface="Trebuchet MS" charset="0"/>
              </a:rPr>
              <a:t>Animals are made of CELLS!</a:t>
            </a:r>
          </a:p>
          <a:p>
            <a:pPr lvl="1" eaLnBrk="1" hangingPunct="1"/>
            <a:r>
              <a:rPr lang="en-US" sz="2400">
                <a:solidFill>
                  <a:schemeClr val="tx1"/>
                </a:solidFill>
                <a:latin typeface="Trebuchet MS" charset="0"/>
              </a:rPr>
              <a:t>Bacteria </a:t>
            </a:r>
            <a:r>
              <a:rPr lang="en-US" sz="2400" i="1">
                <a:solidFill>
                  <a:schemeClr val="tx1"/>
                </a:solidFill>
                <a:latin typeface="Trebuchet MS" charset="0"/>
              </a:rPr>
              <a:t>are</a:t>
            </a:r>
            <a:r>
              <a:rPr lang="en-US" sz="2400">
                <a:solidFill>
                  <a:schemeClr val="tx1"/>
                </a:solidFill>
                <a:latin typeface="Trebuchet MS" charset="0"/>
              </a:rPr>
              <a:t> CELLS!</a:t>
            </a:r>
          </a:p>
          <a:p>
            <a:pPr eaLnBrk="1" hangingPunct="1"/>
            <a:r>
              <a:rPr lang="en-US" b="1">
                <a:latin typeface="Trebuchet MS" charset="0"/>
              </a:rPr>
              <a:t>Can we see them?</a:t>
            </a:r>
          </a:p>
          <a:p>
            <a:pPr lvl="1" eaLnBrk="1" hangingPunct="1"/>
            <a:r>
              <a:rPr lang="en-US" sz="2400">
                <a:solidFill>
                  <a:schemeClr val="tx1"/>
                </a:solidFill>
                <a:latin typeface="Trebuchet MS" charset="0"/>
              </a:rPr>
              <a:t>Most cells are very small so we can</a:t>
            </a:r>
            <a:r>
              <a:rPr lang="ja-JP" altLang="en-US" sz="2400">
                <a:solidFill>
                  <a:schemeClr val="tx1"/>
                </a:solidFill>
                <a:latin typeface="Trebuchet MS" charset="0"/>
              </a:rPr>
              <a:t>’</a:t>
            </a:r>
            <a:r>
              <a:rPr lang="en-US" sz="2400">
                <a:solidFill>
                  <a:schemeClr val="tx1"/>
                </a:solidFill>
                <a:latin typeface="Trebuchet MS" charset="0"/>
              </a:rPr>
              <a:t>t see them without a microscope</a:t>
            </a:r>
          </a:p>
          <a:p>
            <a:pPr lvl="1" eaLnBrk="1" hangingPunct="1"/>
            <a:r>
              <a:rPr lang="en-US" sz="2400">
                <a:solidFill>
                  <a:schemeClr val="tx1"/>
                </a:solidFill>
                <a:latin typeface="Trebuchet MS" charset="0"/>
              </a:rPr>
              <a:t>BUT a chicken egg is just one large cell.. </a:t>
            </a:r>
            <a:r>
              <a:rPr lang="en-US" sz="2400">
                <a:solidFill>
                  <a:schemeClr val="tx1"/>
                </a:solidFill>
                <a:latin typeface="Trebuchet MS" charset="0"/>
                <a:sym typeface="Wingdings" charset="0"/>
              </a:rPr>
              <a:t></a:t>
            </a:r>
            <a:endParaRPr lang="en-US" sz="2400">
              <a:solidFill>
                <a:schemeClr val="tx1"/>
              </a:solidFill>
              <a:latin typeface="Trebuchet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-381000"/>
            <a:ext cx="7772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ea typeface="+mj-ea"/>
              </a:rPr>
              <a:t>The Cell Theory</a:t>
            </a:r>
            <a:endParaRPr lang="en-US" sz="4400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7924800" cy="6019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>
                <a:latin typeface="Trebuchet MS" charset="0"/>
              </a:rPr>
              <a:t>What do cells have to do with life?</a:t>
            </a:r>
          </a:p>
          <a:p>
            <a:pPr marL="971550" lvl="1" indent="-514350" eaLnBrk="1" hangingPunct="1">
              <a:lnSpc>
                <a:spcPct val="90000"/>
              </a:lnSpc>
              <a:buFont typeface="Trebuchet MS" charset="0"/>
              <a:buAutoNum type="arabicPeriod"/>
            </a:pPr>
            <a:r>
              <a:rPr lang="en-US" sz="2800" dirty="0">
                <a:solidFill>
                  <a:srgbClr val="E36406"/>
                </a:solidFill>
                <a:latin typeface="Trebuchet MS" charset="0"/>
              </a:rPr>
              <a:t>All living things are composed of cells </a:t>
            </a:r>
          </a:p>
          <a:p>
            <a:pPr marL="914400" lvl="2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Trebuchet MS" charset="0"/>
              </a:rPr>
              <a:t>(you, me, plants, bugs, fish, </a:t>
            </a:r>
            <a:r>
              <a:rPr lang="en-US" sz="2400" dirty="0" smtClean="0">
                <a:latin typeface="Trebuchet MS" charset="0"/>
              </a:rPr>
              <a:t>chickens, </a:t>
            </a:r>
            <a:r>
              <a:rPr lang="en-US" sz="2400" dirty="0">
                <a:latin typeface="Trebuchet MS" charset="0"/>
              </a:rPr>
              <a:t>Colonel Sanders, </a:t>
            </a:r>
            <a:r>
              <a:rPr lang="en-US" sz="2400" dirty="0" smtClean="0">
                <a:latin typeface="Trebuchet MS" charset="0"/>
              </a:rPr>
              <a:t>slugs, </a:t>
            </a:r>
            <a:r>
              <a:rPr lang="en-US" sz="2400" dirty="0">
                <a:latin typeface="Trebuchet MS" charset="0"/>
              </a:rPr>
              <a:t>Bacteria, Yeast, Jackie Chan)</a:t>
            </a:r>
          </a:p>
          <a:p>
            <a:pPr marL="914400" lvl="2" indent="0" eaLnBrk="1" hangingPunct="1">
              <a:lnSpc>
                <a:spcPct val="90000"/>
              </a:lnSpc>
              <a:buFont typeface="Wingdings" charset="0"/>
              <a:buNone/>
            </a:pPr>
            <a:endParaRPr lang="en-US" sz="1600" dirty="0">
              <a:latin typeface="Trebuchet MS" charset="0"/>
            </a:endParaRPr>
          </a:p>
          <a:p>
            <a:pPr marL="971550" lvl="1" indent="-514350" eaLnBrk="1" hangingPunct="1">
              <a:lnSpc>
                <a:spcPct val="90000"/>
              </a:lnSpc>
              <a:buFont typeface="Trebuchet MS" charset="0"/>
              <a:buAutoNum type="arabicPeriod"/>
            </a:pPr>
            <a:r>
              <a:rPr lang="en-US" sz="2800" dirty="0">
                <a:solidFill>
                  <a:srgbClr val="E36406"/>
                </a:solidFill>
                <a:latin typeface="Trebuchet MS" charset="0"/>
              </a:rPr>
              <a:t>Cells are the basic units of structure and function in living things</a:t>
            </a:r>
          </a:p>
          <a:p>
            <a:pPr marL="914400" lvl="2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Trebuchet MS" charset="0"/>
              </a:rPr>
              <a:t>(what keeps us upright and helps us live, basically small workers responsible for how we function!)</a:t>
            </a:r>
          </a:p>
          <a:p>
            <a:pPr marL="914400" lvl="2" indent="0" eaLnBrk="1" hangingPunct="1">
              <a:lnSpc>
                <a:spcPct val="90000"/>
              </a:lnSpc>
              <a:buFont typeface="Wingdings" charset="0"/>
              <a:buNone/>
            </a:pPr>
            <a:endParaRPr lang="en-US" sz="1600" dirty="0">
              <a:latin typeface="Trebuchet MS" charset="0"/>
            </a:endParaRPr>
          </a:p>
          <a:p>
            <a:pPr marL="971550" lvl="1" indent="-514350" eaLnBrk="1" hangingPunct="1">
              <a:lnSpc>
                <a:spcPct val="90000"/>
              </a:lnSpc>
              <a:buFont typeface="Trebuchet MS" charset="0"/>
              <a:buAutoNum type="arabicPeriod"/>
            </a:pPr>
            <a:r>
              <a:rPr lang="en-US" sz="2800" dirty="0">
                <a:solidFill>
                  <a:srgbClr val="E36406"/>
                </a:solidFill>
                <a:latin typeface="Trebuchet MS" charset="0"/>
              </a:rPr>
              <a:t>New cells are produced from existing cells</a:t>
            </a:r>
          </a:p>
          <a:p>
            <a:pPr marL="914400" lvl="2" indent="0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400" dirty="0">
                <a:latin typeface="Trebuchet MS" charset="0"/>
              </a:rPr>
              <a:t>(they can</a:t>
            </a:r>
            <a:r>
              <a:rPr lang="ja-JP" altLang="en-US" sz="2400" dirty="0">
                <a:latin typeface="Trebuchet MS" charset="0"/>
              </a:rPr>
              <a:t>’</a:t>
            </a:r>
            <a:r>
              <a:rPr lang="en-US" sz="2400" dirty="0">
                <a:latin typeface="Trebuchet MS" charset="0"/>
              </a:rPr>
              <a:t>t just appear out of thin air…cells make new cells by dividing!)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6"/>
          <p:cNvSpPr/>
          <p:nvPr/>
        </p:nvSpPr>
        <p:spPr>
          <a:xfrm>
            <a:off x="99959" y="153271"/>
            <a:ext cx="8963674" cy="885085"/>
          </a:xfrm>
          <a:custGeom>
            <a:avLst/>
            <a:gdLst>
              <a:gd name="connsiteX0" fmla="*/ 0 w 8963674"/>
              <a:gd name="connsiteY0" fmla="*/ 88509 h 885085"/>
              <a:gd name="connsiteX1" fmla="*/ 88509 w 8963674"/>
              <a:gd name="connsiteY1" fmla="*/ 0 h 885085"/>
              <a:gd name="connsiteX2" fmla="*/ 8875166 w 8963674"/>
              <a:gd name="connsiteY2" fmla="*/ 0 h 885085"/>
              <a:gd name="connsiteX3" fmla="*/ 8963675 w 8963674"/>
              <a:gd name="connsiteY3" fmla="*/ 88509 h 885085"/>
              <a:gd name="connsiteX4" fmla="*/ 8963674 w 8963674"/>
              <a:gd name="connsiteY4" fmla="*/ 796577 h 885085"/>
              <a:gd name="connsiteX5" fmla="*/ 8875165 w 8963674"/>
              <a:gd name="connsiteY5" fmla="*/ 885086 h 885085"/>
              <a:gd name="connsiteX6" fmla="*/ 88509 w 8963674"/>
              <a:gd name="connsiteY6" fmla="*/ 885085 h 885085"/>
              <a:gd name="connsiteX7" fmla="*/ 0 w 8963674"/>
              <a:gd name="connsiteY7" fmla="*/ 796576 h 885085"/>
              <a:gd name="connsiteX8" fmla="*/ 0 w 8963674"/>
              <a:gd name="connsiteY8" fmla="*/ 88509 h 885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963674" h="885085">
                <a:moveTo>
                  <a:pt x="0" y="88509"/>
                </a:moveTo>
                <a:cubicBezTo>
                  <a:pt x="0" y="39627"/>
                  <a:pt x="39627" y="0"/>
                  <a:pt x="88509" y="0"/>
                </a:cubicBezTo>
                <a:lnTo>
                  <a:pt x="8875166" y="0"/>
                </a:lnTo>
                <a:cubicBezTo>
                  <a:pt x="8924048" y="0"/>
                  <a:pt x="8963675" y="39627"/>
                  <a:pt x="8963675" y="88509"/>
                </a:cubicBezTo>
                <a:cubicBezTo>
                  <a:pt x="8963675" y="324532"/>
                  <a:pt x="8963674" y="560554"/>
                  <a:pt x="8963674" y="796577"/>
                </a:cubicBezTo>
                <a:cubicBezTo>
                  <a:pt x="8963674" y="845459"/>
                  <a:pt x="8924047" y="885086"/>
                  <a:pt x="8875165" y="885086"/>
                </a:cubicBezTo>
                <a:lnTo>
                  <a:pt x="88509" y="885085"/>
                </a:lnTo>
                <a:cubicBezTo>
                  <a:pt x="39627" y="885085"/>
                  <a:pt x="0" y="845458"/>
                  <a:pt x="0" y="796576"/>
                </a:cubicBezTo>
                <a:lnTo>
                  <a:pt x="0" y="8850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lIns="231663" tIns="231663" rIns="231663" bIns="231663" spcCol="1270" anchor="ctr"/>
          <a:lstStyle/>
          <a:p>
            <a:pPr defTabSz="24003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5400" dirty="0"/>
              <a:t>Classifications of Life:</a:t>
            </a:r>
          </a:p>
        </p:txBody>
      </p:sp>
      <p:sp>
        <p:nvSpPr>
          <p:cNvPr id="18" name="Freeform 17"/>
          <p:cNvSpPr/>
          <p:nvPr/>
        </p:nvSpPr>
        <p:spPr>
          <a:xfrm>
            <a:off x="141403" y="1447800"/>
            <a:ext cx="1386673" cy="394670"/>
          </a:xfrm>
          <a:custGeom>
            <a:avLst/>
            <a:gdLst>
              <a:gd name="connsiteX0" fmla="*/ 0 w 1386673"/>
              <a:gd name="connsiteY0" fmla="*/ 69156 h 691557"/>
              <a:gd name="connsiteX1" fmla="*/ 69156 w 1386673"/>
              <a:gd name="connsiteY1" fmla="*/ 0 h 691557"/>
              <a:gd name="connsiteX2" fmla="*/ 1317517 w 1386673"/>
              <a:gd name="connsiteY2" fmla="*/ 0 h 691557"/>
              <a:gd name="connsiteX3" fmla="*/ 1386673 w 1386673"/>
              <a:gd name="connsiteY3" fmla="*/ 69156 h 691557"/>
              <a:gd name="connsiteX4" fmla="*/ 1386673 w 1386673"/>
              <a:gd name="connsiteY4" fmla="*/ 622401 h 691557"/>
              <a:gd name="connsiteX5" fmla="*/ 1317517 w 1386673"/>
              <a:gd name="connsiteY5" fmla="*/ 691557 h 691557"/>
              <a:gd name="connsiteX6" fmla="*/ 69156 w 1386673"/>
              <a:gd name="connsiteY6" fmla="*/ 691557 h 691557"/>
              <a:gd name="connsiteX7" fmla="*/ 0 w 1386673"/>
              <a:gd name="connsiteY7" fmla="*/ 622401 h 691557"/>
              <a:gd name="connsiteX8" fmla="*/ 0 w 1386673"/>
              <a:gd name="connsiteY8" fmla="*/ 69156 h 6915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6673" h="691557">
                <a:moveTo>
                  <a:pt x="0" y="69156"/>
                </a:moveTo>
                <a:cubicBezTo>
                  <a:pt x="0" y="30962"/>
                  <a:pt x="30962" y="0"/>
                  <a:pt x="69156" y="0"/>
                </a:cubicBezTo>
                <a:lnTo>
                  <a:pt x="1317517" y="0"/>
                </a:lnTo>
                <a:cubicBezTo>
                  <a:pt x="1355711" y="0"/>
                  <a:pt x="1386673" y="30962"/>
                  <a:pt x="1386673" y="69156"/>
                </a:cubicBezTo>
                <a:lnTo>
                  <a:pt x="1386673" y="622401"/>
                </a:lnTo>
                <a:cubicBezTo>
                  <a:pt x="1386673" y="660595"/>
                  <a:pt x="1355711" y="691557"/>
                  <a:pt x="1317517" y="691557"/>
                </a:cubicBezTo>
                <a:lnTo>
                  <a:pt x="69156" y="691557"/>
                </a:lnTo>
                <a:cubicBezTo>
                  <a:pt x="30962" y="691557"/>
                  <a:pt x="0" y="660595"/>
                  <a:pt x="0" y="622401"/>
                </a:cubicBezTo>
                <a:lnTo>
                  <a:pt x="0" y="69156"/>
                </a:lnTo>
                <a:close/>
              </a:path>
            </a:pathLst>
          </a:custGeom>
          <a:solidFill>
            <a:srgbClr val="00B05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11695" tIns="111695" rIns="111695" bIns="111695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rgbClr val="FDFDFD"/>
                </a:solidFill>
              </a:rPr>
              <a:t>Bacteria</a:t>
            </a:r>
          </a:p>
        </p:txBody>
      </p:sp>
      <p:sp>
        <p:nvSpPr>
          <p:cNvPr id="19" name="Freeform 18"/>
          <p:cNvSpPr/>
          <p:nvPr/>
        </p:nvSpPr>
        <p:spPr>
          <a:xfrm>
            <a:off x="152400" y="2286000"/>
            <a:ext cx="1381264" cy="670552"/>
          </a:xfrm>
          <a:custGeom>
            <a:avLst/>
            <a:gdLst>
              <a:gd name="connsiteX0" fmla="*/ 0 w 1381264"/>
              <a:gd name="connsiteY0" fmla="*/ 67055 h 670551"/>
              <a:gd name="connsiteX1" fmla="*/ 67055 w 1381264"/>
              <a:gd name="connsiteY1" fmla="*/ 0 h 670551"/>
              <a:gd name="connsiteX2" fmla="*/ 1314209 w 1381264"/>
              <a:gd name="connsiteY2" fmla="*/ 0 h 670551"/>
              <a:gd name="connsiteX3" fmla="*/ 1381264 w 1381264"/>
              <a:gd name="connsiteY3" fmla="*/ 67055 h 670551"/>
              <a:gd name="connsiteX4" fmla="*/ 1381264 w 1381264"/>
              <a:gd name="connsiteY4" fmla="*/ 603496 h 670551"/>
              <a:gd name="connsiteX5" fmla="*/ 1314209 w 1381264"/>
              <a:gd name="connsiteY5" fmla="*/ 670551 h 670551"/>
              <a:gd name="connsiteX6" fmla="*/ 67055 w 1381264"/>
              <a:gd name="connsiteY6" fmla="*/ 670551 h 670551"/>
              <a:gd name="connsiteX7" fmla="*/ 0 w 1381264"/>
              <a:gd name="connsiteY7" fmla="*/ 603496 h 670551"/>
              <a:gd name="connsiteX8" fmla="*/ 0 w 1381264"/>
              <a:gd name="connsiteY8" fmla="*/ 67055 h 67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1264" h="670551">
                <a:moveTo>
                  <a:pt x="0" y="67055"/>
                </a:moveTo>
                <a:cubicBezTo>
                  <a:pt x="0" y="30022"/>
                  <a:pt x="30022" y="0"/>
                  <a:pt x="67055" y="0"/>
                </a:cubicBezTo>
                <a:lnTo>
                  <a:pt x="1314209" y="0"/>
                </a:lnTo>
                <a:cubicBezTo>
                  <a:pt x="1351242" y="0"/>
                  <a:pt x="1381264" y="30022"/>
                  <a:pt x="1381264" y="67055"/>
                </a:cubicBezTo>
                <a:lnTo>
                  <a:pt x="1381264" y="603496"/>
                </a:lnTo>
                <a:cubicBezTo>
                  <a:pt x="1381264" y="640529"/>
                  <a:pt x="1351242" y="670551"/>
                  <a:pt x="1314209" y="670551"/>
                </a:cubicBezTo>
                <a:lnTo>
                  <a:pt x="67055" y="670551"/>
                </a:lnTo>
                <a:cubicBezTo>
                  <a:pt x="30022" y="670551"/>
                  <a:pt x="0" y="640529"/>
                  <a:pt x="0" y="603496"/>
                </a:cubicBezTo>
                <a:lnTo>
                  <a:pt x="0" y="67055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95840" tIns="95840" rIns="95840" bIns="95840" anchor="ctr"/>
          <a:lstStyle>
            <a:lvl1pPr defTabSz="889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889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889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889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8890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en-US" sz="1900" dirty="0">
                <a:solidFill>
                  <a:srgbClr val="FDFDFD"/>
                </a:solidFill>
                <a:latin typeface="Trebuchet MS" charset="0"/>
              </a:rPr>
              <a:t>Eubacteria</a:t>
            </a:r>
          </a:p>
        </p:txBody>
      </p:sp>
      <p:sp>
        <p:nvSpPr>
          <p:cNvPr id="20" name="Freeform 19"/>
          <p:cNvSpPr/>
          <p:nvPr/>
        </p:nvSpPr>
        <p:spPr>
          <a:xfrm>
            <a:off x="152400" y="3048000"/>
            <a:ext cx="1426484" cy="3415605"/>
          </a:xfrm>
          <a:custGeom>
            <a:avLst/>
            <a:gdLst>
              <a:gd name="connsiteX0" fmla="*/ 0 w 1426484"/>
              <a:gd name="connsiteY0" fmla="*/ 142648 h 3415605"/>
              <a:gd name="connsiteX1" fmla="*/ 142648 w 1426484"/>
              <a:gd name="connsiteY1" fmla="*/ 0 h 3415605"/>
              <a:gd name="connsiteX2" fmla="*/ 1283836 w 1426484"/>
              <a:gd name="connsiteY2" fmla="*/ 0 h 3415605"/>
              <a:gd name="connsiteX3" fmla="*/ 1426484 w 1426484"/>
              <a:gd name="connsiteY3" fmla="*/ 142648 h 3415605"/>
              <a:gd name="connsiteX4" fmla="*/ 1426484 w 1426484"/>
              <a:gd name="connsiteY4" fmla="*/ 3272957 h 3415605"/>
              <a:gd name="connsiteX5" fmla="*/ 1283836 w 1426484"/>
              <a:gd name="connsiteY5" fmla="*/ 3415605 h 3415605"/>
              <a:gd name="connsiteX6" fmla="*/ 142648 w 1426484"/>
              <a:gd name="connsiteY6" fmla="*/ 3415605 h 3415605"/>
              <a:gd name="connsiteX7" fmla="*/ 0 w 1426484"/>
              <a:gd name="connsiteY7" fmla="*/ 3272957 h 3415605"/>
              <a:gd name="connsiteX8" fmla="*/ 0 w 1426484"/>
              <a:gd name="connsiteY8" fmla="*/ 142648 h 341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6484" h="3415605">
                <a:moveTo>
                  <a:pt x="0" y="142648"/>
                </a:moveTo>
                <a:cubicBezTo>
                  <a:pt x="0" y="63866"/>
                  <a:pt x="63866" y="0"/>
                  <a:pt x="142648" y="0"/>
                </a:cubicBezTo>
                <a:lnTo>
                  <a:pt x="1283836" y="0"/>
                </a:lnTo>
                <a:cubicBezTo>
                  <a:pt x="1362618" y="0"/>
                  <a:pt x="1426484" y="63866"/>
                  <a:pt x="1426484" y="142648"/>
                </a:cubicBezTo>
                <a:lnTo>
                  <a:pt x="1426484" y="3272957"/>
                </a:lnTo>
                <a:cubicBezTo>
                  <a:pt x="1426484" y="3351739"/>
                  <a:pt x="1362618" y="3415605"/>
                  <a:pt x="1283836" y="3415605"/>
                </a:cubicBezTo>
                <a:lnTo>
                  <a:pt x="142648" y="3415605"/>
                </a:lnTo>
                <a:cubicBezTo>
                  <a:pt x="63866" y="3415605"/>
                  <a:pt x="0" y="3351739"/>
                  <a:pt x="0" y="3272957"/>
                </a:cubicBezTo>
                <a:lnTo>
                  <a:pt x="0" y="142648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2740" tIns="102740" rIns="102740" bIns="102740" anchor="ctr"/>
          <a:lstStyle>
            <a:lvl1pPr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 sz="1500" b="1" dirty="0">
                <a:solidFill>
                  <a:schemeClr val="bg1"/>
                </a:solidFill>
                <a:latin typeface="Trebuchet MS" charset="0"/>
              </a:rPr>
              <a:t>Everyday bacteria. Helpful bacteria that live in our bellies as well as </a:t>
            </a:r>
            <a:r>
              <a:rPr lang="en-US" sz="1400" b="1" dirty="0">
                <a:solidFill>
                  <a:schemeClr val="bg1"/>
                </a:solidFill>
                <a:latin typeface="Trebuchet MS" charset="0"/>
              </a:rPr>
              <a:t>streptococcus</a:t>
            </a:r>
            <a:r>
              <a:rPr lang="en-US" sz="1500" b="1" dirty="0">
                <a:solidFill>
                  <a:schemeClr val="bg1"/>
                </a:solidFill>
                <a:latin typeface="Trebuchet MS" charset="0"/>
              </a:rPr>
              <a:t>, the bacterium that causes strep throat</a:t>
            </a:r>
            <a:r>
              <a:rPr lang="en-US" sz="1600" b="1" dirty="0">
                <a:solidFill>
                  <a:schemeClr val="bg1"/>
                </a:solidFill>
                <a:latin typeface="Trebuchet MS" charset="0"/>
              </a:rPr>
              <a:t>.</a:t>
            </a: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600" b="1" dirty="0">
              <a:solidFill>
                <a:schemeClr val="bg1"/>
              </a:solidFill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>
                <a:solidFill>
                  <a:schemeClr val="bg1"/>
                </a:solidFill>
                <a:latin typeface="Trebuchet MS" charset="0"/>
              </a:rPr>
              <a:t>Prokaryotic </a:t>
            </a:r>
          </a:p>
        </p:txBody>
      </p:sp>
      <p:sp>
        <p:nvSpPr>
          <p:cNvPr id="21" name="Freeform 20"/>
          <p:cNvSpPr/>
          <p:nvPr/>
        </p:nvSpPr>
        <p:spPr>
          <a:xfrm>
            <a:off x="1671358" y="1447799"/>
            <a:ext cx="1386673" cy="404349"/>
          </a:xfrm>
          <a:custGeom>
            <a:avLst/>
            <a:gdLst>
              <a:gd name="connsiteX0" fmla="*/ 0 w 1386673"/>
              <a:gd name="connsiteY0" fmla="*/ 70915 h 709148"/>
              <a:gd name="connsiteX1" fmla="*/ 70915 w 1386673"/>
              <a:gd name="connsiteY1" fmla="*/ 0 h 709148"/>
              <a:gd name="connsiteX2" fmla="*/ 1315758 w 1386673"/>
              <a:gd name="connsiteY2" fmla="*/ 0 h 709148"/>
              <a:gd name="connsiteX3" fmla="*/ 1386673 w 1386673"/>
              <a:gd name="connsiteY3" fmla="*/ 70915 h 709148"/>
              <a:gd name="connsiteX4" fmla="*/ 1386673 w 1386673"/>
              <a:gd name="connsiteY4" fmla="*/ 638233 h 709148"/>
              <a:gd name="connsiteX5" fmla="*/ 1315758 w 1386673"/>
              <a:gd name="connsiteY5" fmla="*/ 709148 h 709148"/>
              <a:gd name="connsiteX6" fmla="*/ 70915 w 1386673"/>
              <a:gd name="connsiteY6" fmla="*/ 709148 h 709148"/>
              <a:gd name="connsiteX7" fmla="*/ 0 w 1386673"/>
              <a:gd name="connsiteY7" fmla="*/ 638233 h 709148"/>
              <a:gd name="connsiteX8" fmla="*/ 0 w 1386673"/>
              <a:gd name="connsiteY8" fmla="*/ 70915 h 709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6673" h="709148">
                <a:moveTo>
                  <a:pt x="0" y="70915"/>
                </a:moveTo>
                <a:cubicBezTo>
                  <a:pt x="0" y="31750"/>
                  <a:pt x="31750" y="0"/>
                  <a:pt x="70915" y="0"/>
                </a:cubicBezTo>
                <a:lnTo>
                  <a:pt x="1315758" y="0"/>
                </a:lnTo>
                <a:cubicBezTo>
                  <a:pt x="1354923" y="0"/>
                  <a:pt x="1386673" y="31750"/>
                  <a:pt x="1386673" y="70915"/>
                </a:cubicBezTo>
                <a:lnTo>
                  <a:pt x="1386673" y="638233"/>
                </a:lnTo>
                <a:cubicBezTo>
                  <a:pt x="1386673" y="677398"/>
                  <a:pt x="1354923" y="709148"/>
                  <a:pt x="1315758" y="709148"/>
                </a:cubicBezTo>
                <a:lnTo>
                  <a:pt x="70915" y="709148"/>
                </a:lnTo>
                <a:cubicBezTo>
                  <a:pt x="31750" y="709148"/>
                  <a:pt x="0" y="677398"/>
                  <a:pt x="0" y="638233"/>
                </a:cubicBezTo>
                <a:lnTo>
                  <a:pt x="0" y="70915"/>
                </a:lnTo>
                <a:close/>
              </a:path>
            </a:pathLst>
          </a:custGeom>
          <a:solidFill>
            <a:srgbClr val="0070C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12210" tIns="112210" rIns="112210" bIns="112210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 err="1">
                <a:solidFill>
                  <a:srgbClr val="FDFDFD"/>
                </a:solidFill>
              </a:rPr>
              <a:t>Archaea</a:t>
            </a:r>
            <a:endParaRPr lang="en-US" dirty="0">
              <a:solidFill>
                <a:srgbClr val="FDFDFD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676400" y="2286000"/>
            <a:ext cx="1381264" cy="670551"/>
          </a:xfrm>
          <a:custGeom>
            <a:avLst/>
            <a:gdLst>
              <a:gd name="connsiteX0" fmla="*/ 0 w 1381264"/>
              <a:gd name="connsiteY0" fmla="*/ 67055 h 670551"/>
              <a:gd name="connsiteX1" fmla="*/ 67055 w 1381264"/>
              <a:gd name="connsiteY1" fmla="*/ 0 h 670551"/>
              <a:gd name="connsiteX2" fmla="*/ 1314209 w 1381264"/>
              <a:gd name="connsiteY2" fmla="*/ 0 h 670551"/>
              <a:gd name="connsiteX3" fmla="*/ 1381264 w 1381264"/>
              <a:gd name="connsiteY3" fmla="*/ 67055 h 670551"/>
              <a:gd name="connsiteX4" fmla="*/ 1381264 w 1381264"/>
              <a:gd name="connsiteY4" fmla="*/ 603496 h 670551"/>
              <a:gd name="connsiteX5" fmla="*/ 1314209 w 1381264"/>
              <a:gd name="connsiteY5" fmla="*/ 670551 h 670551"/>
              <a:gd name="connsiteX6" fmla="*/ 67055 w 1381264"/>
              <a:gd name="connsiteY6" fmla="*/ 670551 h 670551"/>
              <a:gd name="connsiteX7" fmla="*/ 0 w 1381264"/>
              <a:gd name="connsiteY7" fmla="*/ 603496 h 670551"/>
              <a:gd name="connsiteX8" fmla="*/ 0 w 1381264"/>
              <a:gd name="connsiteY8" fmla="*/ 67055 h 67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1264" h="670551">
                <a:moveTo>
                  <a:pt x="0" y="67055"/>
                </a:moveTo>
                <a:cubicBezTo>
                  <a:pt x="0" y="30022"/>
                  <a:pt x="30022" y="0"/>
                  <a:pt x="67055" y="0"/>
                </a:cubicBezTo>
                <a:lnTo>
                  <a:pt x="1314209" y="0"/>
                </a:lnTo>
                <a:cubicBezTo>
                  <a:pt x="1351242" y="0"/>
                  <a:pt x="1381264" y="30022"/>
                  <a:pt x="1381264" y="67055"/>
                </a:cubicBezTo>
                <a:lnTo>
                  <a:pt x="1381264" y="603496"/>
                </a:lnTo>
                <a:cubicBezTo>
                  <a:pt x="1381264" y="640529"/>
                  <a:pt x="1351242" y="670551"/>
                  <a:pt x="1314209" y="670551"/>
                </a:cubicBezTo>
                <a:lnTo>
                  <a:pt x="67055" y="670551"/>
                </a:lnTo>
                <a:cubicBezTo>
                  <a:pt x="30022" y="670551"/>
                  <a:pt x="0" y="640529"/>
                  <a:pt x="0" y="603496"/>
                </a:cubicBezTo>
                <a:lnTo>
                  <a:pt x="0" y="67055"/>
                </a:lnTo>
                <a:close/>
              </a:path>
            </a:pathLst>
          </a:custGeom>
          <a:solidFill>
            <a:srgbClr val="00B0F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95840" tIns="95840" rIns="95840" bIns="95840" spcCol="1270" anchor="ctr"/>
          <a:lstStyle/>
          <a:p>
            <a:pPr algn="ctr" defTabSz="889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2000" dirty="0" err="1">
                <a:solidFill>
                  <a:srgbClr val="FDFDFD"/>
                </a:solidFill>
              </a:rPr>
              <a:t>Archae</a:t>
            </a:r>
            <a:r>
              <a:rPr lang="en-US" sz="2000" dirty="0">
                <a:solidFill>
                  <a:srgbClr val="FDFDFD"/>
                </a:solidFill>
              </a:rPr>
              <a:t>-bacteria</a:t>
            </a:r>
            <a:endParaRPr lang="en-US" dirty="0">
              <a:solidFill>
                <a:srgbClr val="FDFDFD"/>
              </a:solidFill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1651452" y="3060516"/>
            <a:ext cx="1426484" cy="3415605"/>
          </a:xfrm>
          <a:custGeom>
            <a:avLst/>
            <a:gdLst>
              <a:gd name="connsiteX0" fmla="*/ 0 w 1426484"/>
              <a:gd name="connsiteY0" fmla="*/ 142648 h 3415605"/>
              <a:gd name="connsiteX1" fmla="*/ 142648 w 1426484"/>
              <a:gd name="connsiteY1" fmla="*/ 0 h 3415605"/>
              <a:gd name="connsiteX2" fmla="*/ 1283836 w 1426484"/>
              <a:gd name="connsiteY2" fmla="*/ 0 h 3415605"/>
              <a:gd name="connsiteX3" fmla="*/ 1426484 w 1426484"/>
              <a:gd name="connsiteY3" fmla="*/ 142648 h 3415605"/>
              <a:gd name="connsiteX4" fmla="*/ 1426484 w 1426484"/>
              <a:gd name="connsiteY4" fmla="*/ 3272957 h 3415605"/>
              <a:gd name="connsiteX5" fmla="*/ 1283836 w 1426484"/>
              <a:gd name="connsiteY5" fmla="*/ 3415605 h 3415605"/>
              <a:gd name="connsiteX6" fmla="*/ 142648 w 1426484"/>
              <a:gd name="connsiteY6" fmla="*/ 3415605 h 3415605"/>
              <a:gd name="connsiteX7" fmla="*/ 0 w 1426484"/>
              <a:gd name="connsiteY7" fmla="*/ 3272957 h 3415605"/>
              <a:gd name="connsiteX8" fmla="*/ 0 w 1426484"/>
              <a:gd name="connsiteY8" fmla="*/ 142648 h 341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6484" h="3415605">
                <a:moveTo>
                  <a:pt x="0" y="142648"/>
                </a:moveTo>
                <a:cubicBezTo>
                  <a:pt x="0" y="63866"/>
                  <a:pt x="63866" y="0"/>
                  <a:pt x="142648" y="0"/>
                </a:cubicBezTo>
                <a:lnTo>
                  <a:pt x="1283836" y="0"/>
                </a:lnTo>
                <a:cubicBezTo>
                  <a:pt x="1362618" y="0"/>
                  <a:pt x="1426484" y="63866"/>
                  <a:pt x="1426484" y="142648"/>
                </a:cubicBezTo>
                <a:lnTo>
                  <a:pt x="1426484" y="3272957"/>
                </a:lnTo>
                <a:cubicBezTo>
                  <a:pt x="1426484" y="3351739"/>
                  <a:pt x="1362618" y="3415605"/>
                  <a:pt x="1283836" y="3415605"/>
                </a:cubicBezTo>
                <a:lnTo>
                  <a:pt x="142648" y="3415605"/>
                </a:lnTo>
                <a:cubicBezTo>
                  <a:pt x="63866" y="3415605"/>
                  <a:pt x="0" y="3351739"/>
                  <a:pt x="0" y="3272957"/>
                </a:cubicBezTo>
                <a:lnTo>
                  <a:pt x="0" y="142648"/>
                </a:lnTo>
                <a:close/>
              </a:path>
            </a:pathLst>
          </a:custGeom>
          <a:solidFill>
            <a:srgbClr val="00B0F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2740" tIns="102740" rIns="102740" bIns="102740" anchor="ctr"/>
          <a:lstStyle>
            <a:lvl1pPr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 sz="1400" b="1" dirty="0">
                <a:solidFill>
                  <a:srgbClr val="FDFDFD"/>
                </a:solidFill>
                <a:latin typeface="Trebuchet MS" charset="0"/>
              </a:rPr>
              <a:t>Bacteria found in extreme environments such as hot boiling water and thermal vents with no oxygen or highly acid environments.</a:t>
            </a: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400" b="1" dirty="0">
              <a:solidFill>
                <a:srgbClr val="000000"/>
              </a:solidFill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400" b="1" dirty="0">
              <a:solidFill>
                <a:srgbClr val="000000"/>
              </a:solidFill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400" b="1" dirty="0">
              <a:solidFill>
                <a:srgbClr val="000000"/>
              </a:solidFill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>
                <a:solidFill>
                  <a:srgbClr val="FDFDFD"/>
                </a:solidFill>
                <a:latin typeface="Trebuchet MS" charset="0"/>
              </a:rPr>
              <a:t>Prokaryotic</a:t>
            </a:r>
          </a:p>
        </p:txBody>
      </p:sp>
      <p:sp>
        <p:nvSpPr>
          <p:cNvPr id="24" name="Freeform 23"/>
          <p:cNvSpPr/>
          <p:nvPr/>
        </p:nvSpPr>
        <p:spPr>
          <a:xfrm>
            <a:off x="3263188" y="1447799"/>
            <a:ext cx="5697126" cy="412261"/>
          </a:xfrm>
          <a:custGeom>
            <a:avLst/>
            <a:gdLst>
              <a:gd name="connsiteX0" fmla="*/ 0 w 5697126"/>
              <a:gd name="connsiteY0" fmla="*/ 70915 h 709148"/>
              <a:gd name="connsiteX1" fmla="*/ 70915 w 5697126"/>
              <a:gd name="connsiteY1" fmla="*/ 0 h 709148"/>
              <a:gd name="connsiteX2" fmla="*/ 5626211 w 5697126"/>
              <a:gd name="connsiteY2" fmla="*/ 0 h 709148"/>
              <a:gd name="connsiteX3" fmla="*/ 5697126 w 5697126"/>
              <a:gd name="connsiteY3" fmla="*/ 70915 h 709148"/>
              <a:gd name="connsiteX4" fmla="*/ 5697126 w 5697126"/>
              <a:gd name="connsiteY4" fmla="*/ 638233 h 709148"/>
              <a:gd name="connsiteX5" fmla="*/ 5626211 w 5697126"/>
              <a:gd name="connsiteY5" fmla="*/ 709148 h 709148"/>
              <a:gd name="connsiteX6" fmla="*/ 70915 w 5697126"/>
              <a:gd name="connsiteY6" fmla="*/ 709148 h 709148"/>
              <a:gd name="connsiteX7" fmla="*/ 0 w 5697126"/>
              <a:gd name="connsiteY7" fmla="*/ 638233 h 709148"/>
              <a:gd name="connsiteX8" fmla="*/ 0 w 5697126"/>
              <a:gd name="connsiteY8" fmla="*/ 70915 h 709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697126" h="709148">
                <a:moveTo>
                  <a:pt x="0" y="70915"/>
                </a:moveTo>
                <a:cubicBezTo>
                  <a:pt x="0" y="31750"/>
                  <a:pt x="31750" y="0"/>
                  <a:pt x="70915" y="0"/>
                </a:cubicBezTo>
                <a:lnTo>
                  <a:pt x="5626211" y="0"/>
                </a:lnTo>
                <a:cubicBezTo>
                  <a:pt x="5665376" y="0"/>
                  <a:pt x="5697126" y="31750"/>
                  <a:pt x="5697126" y="70915"/>
                </a:cubicBezTo>
                <a:lnTo>
                  <a:pt x="5697126" y="638233"/>
                </a:lnTo>
                <a:cubicBezTo>
                  <a:pt x="5697126" y="677398"/>
                  <a:pt x="5665376" y="709148"/>
                  <a:pt x="5626211" y="709148"/>
                </a:cubicBezTo>
                <a:lnTo>
                  <a:pt x="70915" y="709148"/>
                </a:lnTo>
                <a:cubicBezTo>
                  <a:pt x="31750" y="709148"/>
                  <a:pt x="0" y="677398"/>
                  <a:pt x="0" y="638233"/>
                </a:cubicBezTo>
                <a:lnTo>
                  <a:pt x="0" y="70915"/>
                </a:lnTo>
                <a:close/>
              </a:path>
            </a:pathLst>
          </a:custGeom>
          <a:solidFill>
            <a:srgbClr val="EB2981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73170" tIns="173170" rIns="173170" bIns="173170" spcCol="1270" anchor="ctr"/>
          <a:lstStyle/>
          <a:p>
            <a:pPr algn="ctr" defTabSz="17780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 err="1">
                <a:solidFill>
                  <a:srgbClr val="FDFDFD"/>
                </a:solidFill>
              </a:rPr>
              <a:t>Eukarya</a:t>
            </a:r>
            <a:endParaRPr lang="en-US" dirty="0">
              <a:solidFill>
                <a:srgbClr val="FDFDFD"/>
              </a:solidFill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3200400" y="2286000"/>
            <a:ext cx="1381264" cy="670551"/>
          </a:xfrm>
          <a:custGeom>
            <a:avLst/>
            <a:gdLst>
              <a:gd name="connsiteX0" fmla="*/ 0 w 1381264"/>
              <a:gd name="connsiteY0" fmla="*/ 67055 h 670551"/>
              <a:gd name="connsiteX1" fmla="*/ 67055 w 1381264"/>
              <a:gd name="connsiteY1" fmla="*/ 0 h 670551"/>
              <a:gd name="connsiteX2" fmla="*/ 1314209 w 1381264"/>
              <a:gd name="connsiteY2" fmla="*/ 0 h 670551"/>
              <a:gd name="connsiteX3" fmla="*/ 1381264 w 1381264"/>
              <a:gd name="connsiteY3" fmla="*/ 67055 h 670551"/>
              <a:gd name="connsiteX4" fmla="*/ 1381264 w 1381264"/>
              <a:gd name="connsiteY4" fmla="*/ 603496 h 670551"/>
              <a:gd name="connsiteX5" fmla="*/ 1314209 w 1381264"/>
              <a:gd name="connsiteY5" fmla="*/ 670551 h 670551"/>
              <a:gd name="connsiteX6" fmla="*/ 67055 w 1381264"/>
              <a:gd name="connsiteY6" fmla="*/ 670551 h 670551"/>
              <a:gd name="connsiteX7" fmla="*/ 0 w 1381264"/>
              <a:gd name="connsiteY7" fmla="*/ 603496 h 670551"/>
              <a:gd name="connsiteX8" fmla="*/ 0 w 1381264"/>
              <a:gd name="connsiteY8" fmla="*/ 67055 h 67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1264" h="670551">
                <a:moveTo>
                  <a:pt x="0" y="67055"/>
                </a:moveTo>
                <a:cubicBezTo>
                  <a:pt x="0" y="30022"/>
                  <a:pt x="30022" y="0"/>
                  <a:pt x="67055" y="0"/>
                </a:cubicBezTo>
                <a:lnTo>
                  <a:pt x="1314209" y="0"/>
                </a:lnTo>
                <a:cubicBezTo>
                  <a:pt x="1351242" y="0"/>
                  <a:pt x="1381264" y="30022"/>
                  <a:pt x="1381264" y="67055"/>
                </a:cubicBezTo>
                <a:lnTo>
                  <a:pt x="1381264" y="603496"/>
                </a:lnTo>
                <a:cubicBezTo>
                  <a:pt x="1381264" y="640529"/>
                  <a:pt x="1351242" y="670551"/>
                  <a:pt x="1314209" y="670551"/>
                </a:cubicBezTo>
                <a:lnTo>
                  <a:pt x="67055" y="670551"/>
                </a:lnTo>
                <a:cubicBezTo>
                  <a:pt x="30022" y="670551"/>
                  <a:pt x="0" y="640529"/>
                  <a:pt x="0" y="603496"/>
                </a:cubicBezTo>
                <a:lnTo>
                  <a:pt x="0" y="67055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11080" tIns="111080" rIns="111080" bIns="111080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Protista</a:t>
            </a:r>
          </a:p>
        </p:txBody>
      </p:sp>
      <p:sp>
        <p:nvSpPr>
          <p:cNvPr id="26" name="Freeform 25"/>
          <p:cNvSpPr/>
          <p:nvPr/>
        </p:nvSpPr>
        <p:spPr>
          <a:xfrm>
            <a:off x="3181407" y="3060516"/>
            <a:ext cx="1426484" cy="3415605"/>
          </a:xfrm>
          <a:custGeom>
            <a:avLst/>
            <a:gdLst>
              <a:gd name="connsiteX0" fmla="*/ 0 w 1426484"/>
              <a:gd name="connsiteY0" fmla="*/ 142648 h 3415605"/>
              <a:gd name="connsiteX1" fmla="*/ 142648 w 1426484"/>
              <a:gd name="connsiteY1" fmla="*/ 0 h 3415605"/>
              <a:gd name="connsiteX2" fmla="*/ 1283836 w 1426484"/>
              <a:gd name="connsiteY2" fmla="*/ 0 h 3415605"/>
              <a:gd name="connsiteX3" fmla="*/ 1426484 w 1426484"/>
              <a:gd name="connsiteY3" fmla="*/ 142648 h 3415605"/>
              <a:gd name="connsiteX4" fmla="*/ 1426484 w 1426484"/>
              <a:gd name="connsiteY4" fmla="*/ 3272957 h 3415605"/>
              <a:gd name="connsiteX5" fmla="*/ 1283836 w 1426484"/>
              <a:gd name="connsiteY5" fmla="*/ 3415605 h 3415605"/>
              <a:gd name="connsiteX6" fmla="*/ 142648 w 1426484"/>
              <a:gd name="connsiteY6" fmla="*/ 3415605 h 3415605"/>
              <a:gd name="connsiteX7" fmla="*/ 0 w 1426484"/>
              <a:gd name="connsiteY7" fmla="*/ 3272957 h 3415605"/>
              <a:gd name="connsiteX8" fmla="*/ 0 w 1426484"/>
              <a:gd name="connsiteY8" fmla="*/ 142648 h 341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6484" h="3415605">
                <a:moveTo>
                  <a:pt x="0" y="142648"/>
                </a:moveTo>
                <a:cubicBezTo>
                  <a:pt x="0" y="63866"/>
                  <a:pt x="63866" y="0"/>
                  <a:pt x="142648" y="0"/>
                </a:cubicBezTo>
                <a:lnTo>
                  <a:pt x="1283836" y="0"/>
                </a:lnTo>
                <a:cubicBezTo>
                  <a:pt x="1362618" y="0"/>
                  <a:pt x="1426484" y="63866"/>
                  <a:pt x="1426484" y="142648"/>
                </a:cubicBezTo>
                <a:lnTo>
                  <a:pt x="1426484" y="3272957"/>
                </a:lnTo>
                <a:cubicBezTo>
                  <a:pt x="1426484" y="3351739"/>
                  <a:pt x="1362618" y="3415605"/>
                  <a:pt x="1283836" y="3415605"/>
                </a:cubicBezTo>
                <a:lnTo>
                  <a:pt x="142648" y="3415605"/>
                </a:lnTo>
                <a:cubicBezTo>
                  <a:pt x="63866" y="3415605"/>
                  <a:pt x="0" y="3351739"/>
                  <a:pt x="0" y="3272957"/>
                </a:cubicBezTo>
                <a:lnTo>
                  <a:pt x="0" y="142648"/>
                </a:lnTo>
                <a:close/>
              </a:path>
            </a:pathLst>
          </a:custGeom>
          <a:solidFill>
            <a:srgbClr val="FFFF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2740" tIns="102740" rIns="102740" bIns="102740" anchor="ctr"/>
          <a:lstStyle>
            <a:lvl1pPr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>
                <a:solidFill>
                  <a:srgbClr val="000000"/>
                </a:solidFill>
                <a:latin typeface="Trebuchet MS" charset="0"/>
              </a:rPr>
              <a:t>Eukaryotes that are not plants, fungi, or animals.  Amoeba, paramecia, euglena, etc.</a:t>
            </a: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600" b="1" dirty="0">
              <a:solidFill>
                <a:srgbClr val="000000"/>
              </a:solidFill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600" b="1" dirty="0">
              <a:solidFill>
                <a:srgbClr val="000000"/>
              </a:solidFill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600" b="1" dirty="0" smtClean="0">
              <a:solidFill>
                <a:srgbClr val="000000"/>
              </a:solidFill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 smtClean="0">
                <a:solidFill>
                  <a:srgbClr val="000000"/>
                </a:solidFill>
                <a:latin typeface="Trebuchet MS" charset="0"/>
              </a:rPr>
              <a:t>Eukaryotic</a:t>
            </a:r>
            <a:endParaRPr lang="en-US" sz="1600" b="1" dirty="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27" name="Freeform 26"/>
          <p:cNvSpPr/>
          <p:nvPr/>
        </p:nvSpPr>
        <p:spPr>
          <a:xfrm>
            <a:off x="4724400" y="2286000"/>
            <a:ext cx="1381264" cy="670551"/>
          </a:xfrm>
          <a:custGeom>
            <a:avLst/>
            <a:gdLst>
              <a:gd name="connsiteX0" fmla="*/ 0 w 1381264"/>
              <a:gd name="connsiteY0" fmla="*/ 67055 h 670551"/>
              <a:gd name="connsiteX1" fmla="*/ 67055 w 1381264"/>
              <a:gd name="connsiteY1" fmla="*/ 0 h 670551"/>
              <a:gd name="connsiteX2" fmla="*/ 1314209 w 1381264"/>
              <a:gd name="connsiteY2" fmla="*/ 0 h 670551"/>
              <a:gd name="connsiteX3" fmla="*/ 1381264 w 1381264"/>
              <a:gd name="connsiteY3" fmla="*/ 67055 h 670551"/>
              <a:gd name="connsiteX4" fmla="*/ 1381264 w 1381264"/>
              <a:gd name="connsiteY4" fmla="*/ 603496 h 670551"/>
              <a:gd name="connsiteX5" fmla="*/ 1314209 w 1381264"/>
              <a:gd name="connsiteY5" fmla="*/ 670551 h 670551"/>
              <a:gd name="connsiteX6" fmla="*/ 67055 w 1381264"/>
              <a:gd name="connsiteY6" fmla="*/ 670551 h 670551"/>
              <a:gd name="connsiteX7" fmla="*/ 0 w 1381264"/>
              <a:gd name="connsiteY7" fmla="*/ 603496 h 670551"/>
              <a:gd name="connsiteX8" fmla="*/ 0 w 1381264"/>
              <a:gd name="connsiteY8" fmla="*/ 67055 h 67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1264" h="670551">
                <a:moveTo>
                  <a:pt x="0" y="67055"/>
                </a:moveTo>
                <a:cubicBezTo>
                  <a:pt x="0" y="30022"/>
                  <a:pt x="30022" y="0"/>
                  <a:pt x="67055" y="0"/>
                </a:cubicBezTo>
                <a:lnTo>
                  <a:pt x="1314209" y="0"/>
                </a:lnTo>
                <a:cubicBezTo>
                  <a:pt x="1351242" y="0"/>
                  <a:pt x="1381264" y="30022"/>
                  <a:pt x="1381264" y="67055"/>
                </a:cubicBezTo>
                <a:lnTo>
                  <a:pt x="1381264" y="603496"/>
                </a:lnTo>
                <a:cubicBezTo>
                  <a:pt x="1381264" y="640529"/>
                  <a:pt x="1351242" y="670551"/>
                  <a:pt x="1314209" y="670551"/>
                </a:cubicBezTo>
                <a:lnTo>
                  <a:pt x="67055" y="670551"/>
                </a:lnTo>
                <a:cubicBezTo>
                  <a:pt x="30022" y="670551"/>
                  <a:pt x="0" y="640529"/>
                  <a:pt x="0" y="603496"/>
                </a:cubicBezTo>
                <a:lnTo>
                  <a:pt x="0" y="67055"/>
                </a:lnTo>
                <a:close/>
              </a:path>
            </a:pathLst>
          </a:custGeom>
          <a:solidFill>
            <a:srgbClr val="FF00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11080" tIns="111080" rIns="111080" bIns="111080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rgbClr val="FDFDFD"/>
                </a:solidFill>
              </a:rPr>
              <a:t>Plantae</a:t>
            </a:r>
          </a:p>
        </p:txBody>
      </p:sp>
      <p:sp>
        <p:nvSpPr>
          <p:cNvPr id="28" name="Freeform 27"/>
          <p:cNvSpPr/>
          <p:nvPr/>
        </p:nvSpPr>
        <p:spPr>
          <a:xfrm>
            <a:off x="4659475" y="3060516"/>
            <a:ext cx="1426484" cy="3415605"/>
          </a:xfrm>
          <a:custGeom>
            <a:avLst/>
            <a:gdLst>
              <a:gd name="connsiteX0" fmla="*/ 0 w 1426484"/>
              <a:gd name="connsiteY0" fmla="*/ 142648 h 3415605"/>
              <a:gd name="connsiteX1" fmla="*/ 142648 w 1426484"/>
              <a:gd name="connsiteY1" fmla="*/ 0 h 3415605"/>
              <a:gd name="connsiteX2" fmla="*/ 1283836 w 1426484"/>
              <a:gd name="connsiteY2" fmla="*/ 0 h 3415605"/>
              <a:gd name="connsiteX3" fmla="*/ 1426484 w 1426484"/>
              <a:gd name="connsiteY3" fmla="*/ 142648 h 3415605"/>
              <a:gd name="connsiteX4" fmla="*/ 1426484 w 1426484"/>
              <a:gd name="connsiteY4" fmla="*/ 3272957 h 3415605"/>
              <a:gd name="connsiteX5" fmla="*/ 1283836 w 1426484"/>
              <a:gd name="connsiteY5" fmla="*/ 3415605 h 3415605"/>
              <a:gd name="connsiteX6" fmla="*/ 142648 w 1426484"/>
              <a:gd name="connsiteY6" fmla="*/ 3415605 h 3415605"/>
              <a:gd name="connsiteX7" fmla="*/ 0 w 1426484"/>
              <a:gd name="connsiteY7" fmla="*/ 3272957 h 3415605"/>
              <a:gd name="connsiteX8" fmla="*/ 0 w 1426484"/>
              <a:gd name="connsiteY8" fmla="*/ 142648 h 341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6484" h="3415605">
                <a:moveTo>
                  <a:pt x="0" y="142648"/>
                </a:moveTo>
                <a:cubicBezTo>
                  <a:pt x="0" y="63866"/>
                  <a:pt x="63866" y="0"/>
                  <a:pt x="142648" y="0"/>
                </a:cubicBezTo>
                <a:lnTo>
                  <a:pt x="1283836" y="0"/>
                </a:lnTo>
                <a:cubicBezTo>
                  <a:pt x="1362618" y="0"/>
                  <a:pt x="1426484" y="63866"/>
                  <a:pt x="1426484" y="142648"/>
                </a:cubicBezTo>
                <a:lnTo>
                  <a:pt x="1426484" y="3272957"/>
                </a:lnTo>
                <a:cubicBezTo>
                  <a:pt x="1426484" y="3351739"/>
                  <a:pt x="1362618" y="3415605"/>
                  <a:pt x="1283836" y="3415605"/>
                </a:cubicBezTo>
                <a:lnTo>
                  <a:pt x="142648" y="3415605"/>
                </a:lnTo>
                <a:cubicBezTo>
                  <a:pt x="63866" y="3415605"/>
                  <a:pt x="0" y="3351739"/>
                  <a:pt x="0" y="3272957"/>
                </a:cubicBezTo>
                <a:lnTo>
                  <a:pt x="0" y="142648"/>
                </a:lnTo>
                <a:close/>
              </a:path>
            </a:pathLst>
          </a:custGeom>
          <a:solidFill>
            <a:srgbClr val="FF00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2740" tIns="102740" rIns="102740" bIns="102740" anchor="ctr"/>
          <a:lstStyle>
            <a:lvl1pPr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 smtClean="0">
                <a:solidFill>
                  <a:srgbClr val="FDFDFD"/>
                </a:solidFill>
                <a:latin typeface="Trebuchet MS" charset="0"/>
              </a:rPr>
              <a:t>Flowering plants</a:t>
            </a:r>
            <a:r>
              <a:rPr lang="en-US" sz="1600" b="1" dirty="0">
                <a:solidFill>
                  <a:srgbClr val="FDFDFD"/>
                </a:solidFill>
                <a:latin typeface="Trebuchet MS" charset="0"/>
              </a:rPr>
              <a:t>, cone-bearing plants, mosses, </a:t>
            </a:r>
            <a:r>
              <a:rPr lang="en-US" sz="1600" b="1" dirty="0" smtClean="0">
                <a:solidFill>
                  <a:srgbClr val="FDFDFD"/>
                </a:solidFill>
                <a:latin typeface="Trebuchet MS" charset="0"/>
              </a:rPr>
              <a:t>and </a:t>
            </a:r>
            <a:r>
              <a:rPr lang="en-US" sz="1600" b="1" dirty="0">
                <a:solidFill>
                  <a:srgbClr val="FDFDFD"/>
                </a:solidFill>
                <a:latin typeface="Trebuchet MS" charset="0"/>
              </a:rPr>
              <a:t>ferns</a:t>
            </a: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600" b="1" dirty="0">
              <a:solidFill>
                <a:srgbClr val="000000"/>
              </a:solidFill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600" b="1" dirty="0">
              <a:solidFill>
                <a:srgbClr val="000000"/>
              </a:solidFill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600" b="1" dirty="0">
              <a:solidFill>
                <a:srgbClr val="000000"/>
              </a:solidFill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600" b="1" dirty="0">
              <a:solidFill>
                <a:srgbClr val="000000"/>
              </a:solidFill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>
                <a:solidFill>
                  <a:srgbClr val="FDFDFD"/>
                </a:solidFill>
                <a:latin typeface="Trebuchet MS" charset="0"/>
              </a:rPr>
              <a:t>Eukaryotic</a:t>
            </a:r>
          </a:p>
        </p:txBody>
      </p:sp>
      <p:sp>
        <p:nvSpPr>
          <p:cNvPr id="29" name="Freeform 28"/>
          <p:cNvSpPr/>
          <p:nvPr/>
        </p:nvSpPr>
        <p:spPr>
          <a:xfrm>
            <a:off x="6172200" y="2286000"/>
            <a:ext cx="1381264" cy="670551"/>
          </a:xfrm>
          <a:custGeom>
            <a:avLst/>
            <a:gdLst>
              <a:gd name="connsiteX0" fmla="*/ 0 w 1381264"/>
              <a:gd name="connsiteY0" fmla="*/ 67055 h 670551"/>
              <a:gd name="connsiteX1" fmla="*/ 67055 w 1381264"/>
              <a:gd name="connsiteY1" fmla="*/ 0 h 670551"/>
              <a:gd name="connsiteX2" fmla="*/ 1314209 w 1381264"/>
              <a:gd name="connsiteY2" fmla="*/ 0 h 670551"/>
              <a:gd name="connsiteX3" fmla="*/ 1381264 w 1381264"/>
              <a:gd name="connsiteY3" fmla="*/ 67055 h 670551"/>
              <a:gd name="connsiteX4" fmla="*/ 1381264 w 1381264"/>
              <a:gd name="connsiteY4" fmla="*/ 603496 h 670551"/>
              <a:gd name="connsiteX5" fmla="*/ 1314209 w 1381264"/>
              <a:gd name="connsiteY5" fmla="*/ 670551 h 670551"/>
              <a:gd name="connsiteX6" fmla="*/ 67055 w 1381264"/>
              <a:gd name="connsiteY6" fmla="*/ 670551 h 670551"/>
              <a:gd name="connsiteX7" fmla="*/ 0 w 1381264"/>
              <a:gd name="connsiteY7" fmla="*/ 603496 h 670551"/>
              <a:gd name="connsiteX8" fmla="*/ 0 w 1381264"/>
              <a:gd name="connsiteY8" fmla="*/ 67055 h 67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1264" h="670551">
                <a:moveTo>
                  <a:pt x="0" y="67055"/>
                </a:moveTo>
                <a:cubicBezTo>
                  <a:pt x="0" y="30022"/>
                  <a:pt x="30022" y="0"/>
                  <a:pt x="67055" y="0"/>
                </a:cubicBezTo>
                <a:lnTo>
                  <a:pt x="1314209" y="0"/>
                </a:lnTo>
                <a:cubicBezTo>
                  <a:pt x="1351242" y="0"/>
                  <a:pt x="1381264" y="30022"/>
                  <a:pt x="1381264" y="67055"/>
                </a:cubicBezTo>
                <a:lnTo>
                  <a:pt x="1381264" y="603496"/>
                </a:lnTo>
                <a:cubicBezTo>
                  <a:pt x="1381264" y="640529"/>
                  <a:pt x="1351242" y="670551"/>
                  <a:pt x="1314209" y="670551"/>
                </a:cubicBezTo>
                <a:lnTo>
                  <a:pt x="67055" y="670551"/>
                </a:lnTo>
                <a:cubicBezTo>
                  <a:pt x="30022" y="670551"/>
                  <a:pt x="0" y="640529"/>
                  <a:pt x="0" y="603496"/>
                </a:cubicBezTo>
                <a:lnTo>
                  <a:pt x="0" y="67055"/>
                </a:lnTo>
                <a:close/>
              </a:path>
            </a:pathLst>
          </a:custGeom>
          <a:solidFill>
            <a:srgbClr val="934BC9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11080" tIns="111080" rIns="111080" bIns="111080" spcCol="1270" anchor="ctr"/>
          <a:lstStyle/>
          <a:p>
            <a:pPr algn="ctr" defTabSz="106680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dirty="0">
                <a:solidFill>
                  <a:srgbClr val="FDFDFD"/>
                </a:solidFill>
              </a:rPr>
              <a:t>Fungi</a:t>
            </a:r>
          </a:p>
        </p:txBody>
      </p:sp>
      <p:sp>
        <p:nvSpPr>
          <p:cNvPr id="30" name="Freeform 29"/>
          <p:cNvSpPr/>
          <p:nvPr/>
        </p:nvSpPr>
        <p:spPr>
          <a:xfrm>
            <a:off x="6137543" y="3060516"/>
            <a:ext cx="1426484" cy="3415605"/>
          </a:xfrm>
          <a:custGeom>
            <a:avLst/>
            <a:gdLst>
              <a:gd name="connsiteX0" fmla="*/ 0 w 1426484"/>
              <a:gd name="connsiteY0" fmla="*/ 142648 h 3415605"/>
              <a:gd name="connsiteX1" fmla="*/ 142648 w 1426484"/>
              <a:gd name="connsiteY1" fmla="*/ 0 h 3415605"/>
              <a:gd name="connsiteX2" fmla="*/ 1283836 w 1426484"/>
              <a:gd name="connsiteY2" fmla="*/ 0 h 3415605"/>
              <a:gd name="connsiteX3" fmla="*/ 1426484 w 1426484"/>
              <a:gd name="connsiteY3" fmla="*/ 142648 h 3415605"/>
              <a:gd name="connsiteX4" fmla="*/ 1426484 w 1426484"/>
              <a:gd name="connsiteY4" fmla="*/ 3272957 h 3415605"/>
              <a:gd name="connsiteX5" fmla="*/ 1283836 w 1426484"/>
              <a:gd name="connsiteY5" fmla="*/ 3415605 h 3415605"/>
              <a:gd name="connsiteX6" fmla="*/ 142648 w 1426484"/>
              <a:gd name="connsiteY6" fmla="*/ 3415605 h 3415605"/>
              <a:gd name="connsiteX7" fmla="*/ 0 w 1426484"/>
              <a:gd name="connsiteY7" fmla="*/ 3272957 h 3415605"/>
              <a:gd name="connsiteX8" fmla="*/ 0 w 1426484"/>
              <a:gd name="connsiteY8" fmla="*/ 142648 h 341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6484" h="3415605">
                <a:moveTo>
                  <a:pt x="0" y="142648"/>
                </a:moveTo>
                <a:cubicBezTo>
                  <a:pt x="0" y="63866"/>
                  <a:pt x="63866" y="0"/>
                  <a:pt x="142648" y="0"/>
                </a:cubicBezTo>
                <a:lnTo>
                  <a:pt x="1283836" y="0"/>
                </a:lnTo>
                <a:cubicBezTo>
                  <a:pt x="1362618" y="0"/>
                  <a:pt x="1426484" y="63866"/>
                  <a:pt x="1426484" y="142648"/>
                </a:cubicBezTo>
                <a:lnTo>
                  <a:pt x="1426484" y="3272957"/>
                </a:lnTo>
                <a:cubicBezTo>
                  <a:pt x="1426484" y="3351739"/>
                  <a:pt x="1362618" y="3415605"/>
                  <a:pt x="1283836" y="3415605"/>
                </a:cubicBezTo>
                <a:lnTo>
                  <a:pt x="142648" y="3415605"/>
                </a:lnTo>
                <a:cubicBezTo>
                  <a:pt x="63866" y="3415605"/>
                  <a:pt x="0" y="3351739"/>
                  <a:pt x="0" y="3272957"/>
                </a:cubicBezTo>
                <a:lnTo>
                  <a:pt x="0" y="142648"/>
                </a:lnTo>
                <a:close/>
              </a:path>
            </a:pathLst>
          </a:custGeom>
          <a:solidFill>
            <a:srgbClr val="934BC9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2740" tIns="102740" rIns="102740" bIns="102740" anchor="ctr"/>
          <a:lstStyle>
            <a:lvl1pPr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>
                <a:solidFill>
                  <a:srgbClr val="FDFDFD"/>
                </a:solidFill>
                <a:latin typeface="Trebuchet MS" charset="0"/>
              </a:rPr>
              <a:t>Mushrooms, mold, yeast, mildew</a:t>
            </a: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600" b="1" dirty="0">
              <a:solidFill>
                <a:srgbClr val="000000"/>
              </a:solidFill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600" b="1" dirty="0">
              <a:solidFill>
                <a:srgbClr val="000000"/>
              </a:solidFill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600" b="1" dirty="0">
              <a:solidFill>
                <a:srgbClr val="000000"/>
              </a:solidFill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600" b="1" dirty="0">
              <a:solidFill>
                <a:srgbClr val="000000"/>
              </a:solidFill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600" b="1" dirty="0">
              <a:solidFill>
                <a:srgbClr val="000000"/>
              </a:solidFill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600" b="1" dirty="0">
              <a:solidFill>
                <a:srgbClr val="000000"/>
              </a:solidFill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600" b="1" dirty="0">
              <a:solidFill>
                <a:srgbClr val="000000"/>
              </a:solidFill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>
                <a:solidFill>
                  <a:srgbClr val="FDFDFD"/>
                </a:solidFill>
                <a:latin typeface="Trebuchet MS" charset="0"/>
              </a:rPr>
              <a:t>Eukaryotic</a:t>
            </a:r>
          </a:p>
        </p:txBody>
      </p:sp>
      <p:sp>
        <p:nvSpPr>
          <p:cNvPr id="31" name="Freeform 30"/>
          <p:cNvSpPr/>
          <p:nvPr/>
        </p:nvSpPr>
        <p:spPr>
          <a:xfrm>
            <a:off x="7620000" y="2286000"/>
            <a:ext cx="1381264" cy="670551"/>
          </a:xfrm>
          <a:custGeom>
            <a:avLst/>
            <a:gdLst>
              <a:gd name="connsiteX0" fmla="*/ 0 w 1381264"/>
              <a:gd name="connsiteY0" fmla="*/ 67055 h 670551"/>
              <a:gd name="connsiteX1" fmla="*/ 67055 w 1381264"/>
              <a:gd name="connsiteY1" fmla="*/ 0 h 670551"/>
              <a:gd name="connsiteX2" fmla="*/ 1314209 w 1381264"/>
              <a:gd name="connsiteY2" fmla="*/ 0 h 670551"/>
              <a:gd name="connsiteX3" fmla="*/ 1381264 w 1381264"/>
              <a:gd name="connsiteY3" fmla="*/ 67055 h 670551"/>
              <a:gd name="connsiteX4" fmla="*/ 1381264 w 1381264"/>
              <a:gd name="connsiteY4" fmla="*/ 603496 h 670551"/>
              <a:gd name="connsiteX5" fmla="*/ 1314209 w 1381264"/>
              <a:gd name="connsiteY5" fmla="*/ 670551 h 670551"/>
              <a:gd name="connsiteX6" fmla="*/ 67055 w 1381264"/>
              <a:gd name="connsiteY6" fmla="*/ 670551 h 670551"/>
              <a:gd name="connsiteX7" fmla="*/ 0 w 1381264"/>
              <a:gd name="connsiteY7" fmla="*/ 603496 h 670551"/>
              <a:gd name="connsiteX8" fmla="*/ 0 w 1381264"/>
              <a:gd name="connsiteY8" fmla="*/ 67055 h 6705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81264" h="670551">
                <a:moveTo>
                  <a:pt x="0" y="67055"/>
                </a:moveTo>
                <a:cubicBezTo>
                  <a:pt x="0" y="30022"/>
                  <a:pt x="30022" y="0"/>
                  <a:pt x="67055" y="0"/>
                </a:cubicBezTo>
                <a:lnTo>
                  <a:pt x="1314209" y="0"/>
                </a:lnTo>
                <a:cubicBezTo>
                  <a:pt x="1351242" y="0"/>
                  <a:pt x="1381264" y="30022"/>
                  <a:pt x="1381264" y="67055"/>
                </a:cubicBezTo>
                <a:lnTo>
                  <a:pt x="1381264" y="603496"/>
                </a:lnTo>
                <a:cubicBezTo>
                  <a:pt x="1381264" y="640529"/>
                  <a:pt x="1351242" y="670551"/>
                  <a:pt x="1314209" y="670551"/>
                </a:cubicBezTo>
                <a:lnTo>
                  <a:pt x="67055" y="670551"/>
                </a:lnTo>
                <a:cubicBezTo>
                  <a:pt x="30022" y="670551"/>
                  <a:pt x="0" y="640529"/>
                  <a:pt x="0" y="603496"/>
                </a:cubicBezTo>
                <a:lnTo>
                  <a:pt x="0" y="67055"/>
                </a:lnTo>
                <a:close/>
              </a:path>
            </a:pathLst>
          </a:custGeom>
          <a:solidFill>
            <a:srgbClr val="FFC0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11080" tIns="111080" rIns="111080" bIns="111080" anchor="ctr"/>
          <a:lstStyle>
            <a:lvl1pPr defTabSz="1066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1066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1066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1066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10668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1066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lnSpc>
                <a:spcPct val="90000"/>
              </a:lnSpc>
              <a:spcAft>
                <a:spcPct val="35000"/>
              </a:spcAft>
            </a:pPr>
            <a:r>
              <a:rPr lang="en-US" sz="2300" dirty="0" err="1">
                <a:solidFill>
                  <a:srgbClr val="000000"/>
                </a:solidFill>
                <a:latin typeface="Trebuchet MS" charset="0"/>
              </a:rPr>
              <a:t>Animalia</a:t>
            </a:r>
            <a:endParaRPr lang="en-US" sz="2300" dirty="0">
              <a:solidFill>
                <a:srgbClr val="000000"/>
              </a:solidFill>
              <a:latin typeface="Trebuchet MS" charset="0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7615611" y="3060516"/>
            <a:ext cx="1426484" cy="3415605"/>
          </a:xfrm>
          <a:custGeom>
            <a:avLst/>
            <a:gdLst>
              <a:gd name="connsiteX0" fmla="*/ 0 w 1426484"/>
              <a:gd name="connsiteY0" fmla="*/ 142648 h 3415605"/>
              <a:gd name="connsiteX1" fmla="*/ 142648 w 1426484"/>
              <a:gd name="connsiteY1" fmla="*/ 0 h 3415605"/>
              <a:gd name="connsiteX2" fmla="*/ 1283836 w 1426484"/>
              <a:gd name="connsiteY2" fmla="*/ 0 h 3415605"/>
              <a:gd name="connsiteX3" fmla="*/ 1426484 w 1426484"/>
              <a:gd name="connsiteY3" fmla="*/ 142648 h 3415605"/>
              <a:gd name="connsiteX4" fmla="*/ 1426484 w 1426484"/>
              <a:gd name="connsiteY4" fmla="*/ 3272957 h 3415605"/>
              <a:gd name="connsiteX5" fmla="*/ 1283836 w 1426484"/>
              <a:gd name="connsiteY5" fmla="*/ 3415605 h 3415605"/>
              <a:gd name="connsiteX6" fmla="*/ 142648 w 1426484"/>
              <a:gd name="connsiteY6" fmla="*/ 3415605 h 3415605"/>
              <a:gd name="connsiteX7" fmla="*/ 0 w 1426484"/>
              <a:gd name="connsiteY7" fmla="*/ 3272957 h 3415605"/>
              <a:gd name="connsiteX8" fmla="*/ 0 w 1426484"/>
              <a:gd name="connsiteY8" fmla="*/ 142648 h 3415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6484" h="3415605">
                <a:moveTo>
                  <a:pt x="0" y="142648"/>
                </a:moveTo>
                <a:cubicBezTo>
                  <a:pt x="0" y="63866"/>
                  <a:pt x="63866" y="0"/>
                  <a:pt x="142648" y="0"/>
                </a:cubicBezTo>
                <a:lnTo>
                  <a:pt x="1283836" y="0"/>
                </a:lnTo>
                <a:cubicBezTo>
                  <a:pt x="1362618" y="0"/>
                  <a:pt x="1426484" y="63866"/>
                  <a:pt x="1426484" y="142648"/>
                </a:cubicBezTo>
                <a:lnTo>
                  <a:pt x="1426484" y="3272957"/>
                </a:lnTo>
                <a:cubicBezTo>
                  <a:pt x="1426484" y="3351739"/>
                  <a:pt x="1362618" y="3415605"/>
                  <a:pt x="1283836" y="3415605"/>
                </a:cubicBezTo>
                <a:lnTo>
                  <a:pt x="142648" y="3415605"/>
                </a:lnTo>
                <a:cubicBezTo>
                  <a:pt x="63866" y="3415605"/>
                  <a:pt x="0" y="3351739"/>
                  <a:pt x="0" y="3272957"/>
                </a:cubicBezTo>
                <a:lnTo>
                  <a:pt x="0" y="142648"/>
                </a:lnTo>
                <a:close/>
              </a:path>
            </a:pathLst>
          </a:custGeom>
          <a:solidFill>
            <a:srgbClr val="FFC000"/>
          </a:solidFill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lIns="102740" tIns="102740" rIns="102740" bIns="102740" anchor="ctr"/>
          <a:lstStyle>
            <a:lvl1pPr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7112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711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 sz="1400" b="1" dirty="0">
                <a:latin typeface="Trebuchet MS" charset="0"/>
              </a:rPr>
              <a:t>Invertebrates: worms, insects, mollusks, etc.</a:t>
            </a:r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 sz="1400" b="1" dirty="0">
                <a:latin typeface="Trebuchet MS" charset="0"/>
              </a:rPr>
              <a:t>Vertebrates: fish, amphibians, reptiles, birds, mammals (including humans).</a:t>
            </a: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400" b="1" dirty="0"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endParaRPr lang="en-US" sz="1400" b="1" dirty="0">
              <a:latin typeface="Trebuchet MS" charset="0"/>
            </a:endParaRPr>
          </a:p>
          <a:p>
            <a:pPr>
              <a:lnSpc>
                <a:spcPct val="90000"/>
              </a:lnSpc>
              <a:spcAft>
                <a:spcPct val="35000"/>
              </a:spcAft>
            </a:pPr>
            <a:r>
              <a:rPr lang="en-US" sz="1600" b="1" dirty="0">
                <a:latin typeface="Trebuchet MS" charset="0"/>
              </a:rPr>
              <a:t>Eukaryotic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1000125"/>
            <a:ext cx="8305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/>
              <a:t>All life is classified into three </a:t>
            </a:r>
            <a:r>
              <a:rPr lang="en-US" sz="2000" b="1" dirty="0"/>
              <a:t>Domains</a:t>
            </a:r>
            <a:r>
              <a:rPr lang="en-US" sz="2000" dirty="0"/>
              <a:t>…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52400" y="1828800"/>
            <a:ext cx="8534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000" dirty="0"/>
              <a:t>Each domain is divided into </a:t>
            </a:r>
            <a:r>
              <a:rPr lang="en-US" sz="2000" b="1" dirty="0"/>
              <a:t>Kingdoms</a:t>
            </a:r>
            <a:r>
              <a:rPr lang="en-US" sz="2000" dirty="0"/>
              <a:t>. There are six different kingdoms…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4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7391400" cy="6555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It</a:t>
            </a:r>
            <a:r>
              <a:rPr lang="ja-JP" altLang="en-US" sz="3600" dirty="0" smtClean="0"/>
              <a:t>’</a:t>
            </a:r>
            <a:r>
              <a:rPr lang="en-US" sz="3600" dirty="0" smtClean="0"/>
              <a:t>s important to note that both Eubacteria and </a:t>
            </a:r>
            <a:r>
              <a:rPr lang="en-US" sz="3600" dirty="0" err="1" smtClean="0"/>
              <a:t>Archaebacteria</a:t>
            </a:r>
            <a:r>
              <a:rPr lang="en-US" sz="3600" dirty="0" smtClean="0"/>
              <a:t> are </a:t>
            </a:r>
            <a:r>
              <a:rPr lang="en-US" sz="3600" b="1" dirty="0" smtClean="0"/>
              <a:t>Prokaryotes</a:t>
            </a:r>
            <a:r>
              <a:rPr lang="en-US" sz="3600" dirty="0" smtClean="0"/>
              <a:t>. </a:t>
            </a:r>
            <a:r>
              <a:rPr lang="en-US" sz="3600" dirty="0" smtClean="0">
                <a:solidFill>
                  <a:srgbClr val="FF0000"/>
                </a:solidFill>
              </a:rPr>
              <a:t>All Prokaryotes are single-celled and include all types of bacteria.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 smtClean="0"/>
              <a:t>Eubacteria and </a:t>
            </a:r>
            <a:r>
              <a:rPr lang="en-US" sz="3600" dirty="0" err="1" smtClean="0"/>
              <a:t>Archaebacteria</a:t>
            </a:r>
            <a:r>
              <a:rPr lang="en-US" sz="3600" dirty="0" smtClean="0"/>
              <a:t> are much more genetically varied than </a:t>
            </a:r>
            <a:r>
              <a:rPr lang="en-US" sz="3600" dirty="0" err="1" smtClean="0"/>
              <a:t>Protists</a:t>
            </a:r>
            <a:r>
              <a:rPr lang="en-US" sz="3600" dirty="0" smtClean="0"/>
              <a:t>, Plants, Fungus, and Animals, which is why bacteria are divided into two kingdoms.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01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130" y="-457200"/>
            <a:ext cx="812027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PROKARYOTES AND EUKARYOTES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8" y="762000"/>
            <a:ext cx="7239000" cy="48466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ea typeface="+mn-ea"/>
              </a:rPr>
              <a:t>Both Have: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Cytoplasm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Ribosomes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Plasma Membrane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With Plants: Cell Wall</a:t>
            </a:r>
          </a:p>
          <a:p>
            <a:pPr marL="521208" lvl="1" eaLnBrk="1" fontAlgn="auto" hangingPunct="1">
              <a:spcAft>
                <a:spcPts val="0"/>
              </a:spcAft>
              <a:buClr>
                <a:schemeClr val="accent4"/>
              </a:buClr>
              <a:buFont typeface="Wingdings 2"/>
              <a:buChar char=""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With (some) Animals: Flagella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ea typeface="+mn-ea"/>
              </a:rPr>
              <a:t>Prokaryotes do not have a nucleus!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ea typeface="+mn-ea"/>
              </a:rPr>
              <a:t>Eukaryotes are more complex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ea typeface="+mn-ea"/>
              </a:rPr>
              <a:t>Eukaryotes are larger</a:t>
            </a:r>
            <a:endParaRPr lang="en-US" dirty="0">
              <a:ea typeface="+mn-ea"/>
            </a:endParaRPr>
          </a:p>
        </p:txBody>
      </p:sp>
      <p:pic>
        <p:nvPicPr>
          <p:cNvPr id="11268" name="Picture 5" descr="Animal-Cell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914400"/>
            <a:ext cx="2286000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7" descr="plantcell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5450" y="4038600"/>
            <a:ext cx="2552700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1270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42"/>
          <a:stretch>
            <a:fillRect/>
          </a:stretch>
        </p:blipFill>
        <p:spPr bwMode="auto">
          <a:xfrm>
            <a:off x="1828800" y="4876800"/>
            <a:ext cx="2922588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81000"/>
            <a:ext cx="8153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Why are cells named that way?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7848600" cy="5618163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Trebuchet MS" charset="0"/>
              </a:rPr>
              <a:t>From Greek words…</a:t>
            </a:r>
          </a:p>
          <a:p>
            <a:pPr lvl="1" eaLnBrk="1" hangingPunct="1"/>
            <a:r>
              <a:rPr lang="en-US" dirty="0">
                <a:solidFill>
                  <a:srgbClr val="E36406"/>
                </a:solidFill>
                <a:latin typeface="Trebuchet MS" charset="0"/>
              </a:rPr>
              <a:t>EU means </a:t>
            </a:r>
            <a:r>
              <a:rPr lang="en-US" b="1" u="sng" dirty="0">
                <a:solidFill>
                  <a:srgbClr val="E36406"/>
                </a:solidFill>
                <a:latin typeface="Trebuchet MS" charset="0"/>
              </a:rPr>
              <a:t>TRUE</a:t>
            </a:r>
            <a:r>
              <a:rPr lang="en-US" dirty="0">
                <a:solidFill>
                  <a:srgbClr val="E36406"/>
                </a:solidFill>
                <a:latin typeface="Trebuchet MS" charset="0"/>
              </a:rPr>
              <a:t>. </a:t>
            </a:r>
          </a:p>
          <a:p>
            <a:pPr lvl="1" eaLnBrk="1" hangingPunct="1"/>
            <a:r>
              <a:rPr lang="en-US" dirty="0">
                <a:solidFill>
                  <a:srgbClr val="E36406"/>
                </a:solidFill>
                <a:latin typeface="Trebuchet MS" charset="0"/>
              </a:rPr>
              <a:t>PRO means </a:t>
            </a:r>
            <a:r>
              <a:rPr lang="en-US" b="1" u="sng" dirty="0">
                <a:solidFill>
                  <a:srgbClr val="E36406"/>
                </a:solidFill>
                <a:latin typeface="Trebuchet MS" charset="0"/>
              </a:rPr>
              <a:t>BEFORE</a:t>
            </a:r>
            <a:r>
              <a:rPr lang="en-US" dirty="0">
                <a:solidFill>
                  <a:srgbClr val="E36406"/>
                </a:solidFill>
                <a:latin typeface="Trebuchet MS" charset="0"/>
              </a:rPr>
              <a:t>. </a:t>
            </a:r>
          </a:p>
          <a:p>
            <a:pPr lvl="1" eaLnBrk="1" hangingPunct="1"/>
            <a:r>
              <a:rPr lang="en-US" dirty="0">
                <a:solidFill>
                  <a:srgbClr val="E36406"/>
                </a:solidFill>
                <a:latin typeface="Trebuchet MS" charset="0"/>
              </a:rPr>
              <a:t>KARYON means </a:t>
            </a:r>
            <a:r>
              <a:rPr lang="en-US" b="1" u="sng" dirty="0">
                <a:solidFill>
                  <a:srgbClr val="E36406"/>
                </a:solidFill>
                <a:latin typeface="Trebuchet MS" charset="0"/>
              </a:rPr>
              <a:t>NUCLEUS</a:t>
            </a:r>
            <a:r>
              <a:rPr lang="en-US" dirty="0">
                <a:solidFill>
                  <a:srgbClr val="E36406"/>
                </a:solidFill>
                <a:latin typeface="Trebuchet MS" charset="0"/>
              </a:rPr>
              <a:t>.</a:t>
            </a:r>
          </a:p>
          <a:p>
            <a:pPr lvl="2" eaLnBrk="1" hangingPunct="1"/>
            <a:r>
              <a:rPr lang="en-US" dirty="0">
                <a:solidFill>
                  <a:srgbClr val="E36406"/>
                </a:solidFill>
                <a:latin typeface="Trebuchet MS" charset="0"/>
              </a:rPr>
              <a:t>Eukaryote = </a:t>
            </a:r>
            <a:r>
              <a:rPr lang="en-US" b="1" u="sng" dirty="0">
                <a:solidFill>
                  <a:srgbClr val="E36406"/>
                </a:solidFill>
                <a:latin typeface="Trebuchet MS" charset="0"/>
              </a:rPr>
              <a:t>TRUE NUCLEUS</a:t>
            </a:r>
            <a:r>
              <a:rPr lang="en-US" dirty="0">
                <a:solidFill>
                  <a:srgbClr val="E36406"/>
                </a:solidFill>
                <a:latin typeface="Trebuchet MS" charset="0"/>
              </a:rPr>
              <a:t>; </a:t>
            </a:r>
          </a:p>
          <a:p>
            <a:pPr lvl="2" eaLnBrk="1" hangingPunct="1"/>
            <a:r>
              <a:rPr lang="en-US" dirty="0">
                <a:solidFill>
                  <a:srgbClr val="E36406"/>
                </a:solidFill>
                <a:latin typeface="Trebuchet MS" charset="0"/>
              </a:rPr>
              <a:t>Prokaryote = </a:t>
            </a:r>
            <a:r>
              <a:rPr lang="en-US" b="1" u="sng" dirty="0">
                <a:solidFill>
                  <a:srgbClr val="E36406"/>
                </a:solidFill>
                <a:latin typeface="Trebuchet MS" charset="0"/>
              </a:rPr>
              <a:t>BEFORE NUCLEUS</a:t>
            </a:r>
            <a:r>
              <a:rPr lang="en-US" dirty="0">
                <a:solidFill>
                  <a:srgbClr val="E36406"/>
                </a:solidFill>
                <a:latin typeface="Trebuchet MS" charset="0"/>
              </a:rPr>
              <a:t>.</a:t>
            </a:r>
          </a:p>
          <a:p>
            <a:pPr eaLnBrk="1" hangingPunct="1"/>
            <a:r>
              <a:rPr lang="en-US" dirty="0">
                <a:latin typeface="Trebuchet MS" charset="0"/>
              </a:rPr>
              <a:t>All cells have </a:t>
            </a:r>
            <a:r>
              <a:rPr lang="en-US" dirty="0" smtClean="0">
                <a:solidFill>
                  <a:srgbClr val="E36406"/>
                </a:solidFill>
                <a:latin typeface="Trebuchet MS" charset="0"/>
              </a:rPr>
              <a:t>DNA</a:t>
            </a:r>
            <a:r>
              <a:rPr lang="en-US" dirty="0" smtClean="0">
                <a:latin typeface="Trebuchet MS" charset="0"/>
              </a:rPr>
              <a:t>; </a:t>
            </a:r>
            <a:r>
              <a:rPr lang="en-US" dirty="0">
                <a:latin typeface="Trebuchet MS" charset="0"/>
              </a:rPr>
              <a:t>in eukaryotes it is stored in the </a:t>
            </a:r>
            <a:r>
              <a:rPr lang="en-US" dirty="0">
                <a:solidFill>
                  <a:srgbClr val="E36406"/>
                </a:solidFill>
                <a:latin typeface="Trebuchet MS" charset="0"/>
              </a:rPr>
              <a:t>nucleus</a:t>
            </a:r>
            <a:r>
              <a:rPr lang="en-US" dirty="0">
                <a:latin typeface="Trebuchet MS" charset="0"/>
              </a:rPr>
              <a:t>. </a:t>
            </a:r>
          </a:p>
          <a:p>
            <a:pPr eaLnBrk="1" hangingPunct="1"/>
            <a:r>
              <a:rPr lang="en-US" dirty="0">
                <a:latin typeface="Trebuchet MS" charset="0"/>
              </a:rPr>
              <a:t>Prokaryotes don</a:t>
            </a:r>
            <a:r>
              <a:rPr lang="ja-JP" altLang="en-US" dirty="0">
                <a:latin typeface="Trebuchet MS" charset="0"/>
              </a:rPr>
              <a:t>’</a:t>
            </a:r>
            <a:r>
              <a:rPr lang="en-US" dirty="0">
                <a:latin typeface="Trebuchet MS" charset="0"/>
              </a:rPr>
              <a:t>t have a </a:t>
            </a:r>
            <a:r>
              <a:rPr lang="en-US" dirty="0" smtClean="0">
                <a:latin typeface="Trebuchet MS" charset="0"/>
              </a:rPr>
              <a:t>nucleus; prokaryotic DNA floats </a:t>
            </a:r>
            <a:r>
              <a:rPr lang="en-US" dirty="0">
                <a:latin typeface="Trebuchet MS" charset="0"/>
              </a:rPr>
              <a:t>around in the cytoplasm in things called </a:t>
            </a:r>
            <a:r>
              <a:rPr lang="en-US" dirty="0" smtClean="0">
                <a:solidFill>
                  <a:srgbClr val="E36406"/>
                </a:solidFill>
                <a:latin typeface="Trebuchet MS" charset="0"/>
              </a:rPr>
              <a:t>nucleoids </a:t>
            </a:r>
            <a:r>
              <a:rPr lang="en-US" dirty="0" smtClean="0">
                <a:latin typeface="Trebuchet MS" charset="0"/>
              </a:rPr>
              <a:t>or the </a:t>
            </a:r>
            <a:r>
              <a:rPr lang="en-US" dirty="0" smtClean="0">
                <a:solidFill>
                  <a:srgbClr val="E36406"/>
                </a:solidFill>
                <a:latin typeface="Trebuchet MS" charset="0"/>
              </a:rPr>
              <a:t>nucleoid region</a:t>
            </a:r>
            <a:r>
              <a:rPr lang="en-US" dirty="0" smtClean="0">
                <a:latin typeface="Trebuchet MS" charset="0"/>
              </a:rPr>
              <a:t>. </a:t>
            </a:r>
            <a:endParaRPr lang="en-US" dirty="0">
              <a:latin typeface="Trebuchet MS" charset="0"/>
            </a:endParaRPr>
          </a:p>
          <a:p>
            <a:pPr eaLnBrk="1" hangingPunct="1"/>
            <a:r>
              <a:rPr lang="en-US" dirty="0">
                <a:latin typeface="Trebuchet MS" charset="0"/>
              </a:rPr>
              <a:t>Only eukaryotes have </a:t>
            </a:r>
            <a:r>
              <a:rPr lang="en-US" dirty="0">
                <a:solidFill>
                  <a:srgbClr val="E36406"/>
                </a:solidFill>
                <a:latin typeface="Trebuchet MS" charset="0"/>
              </a:rPr>
              <a:t>membrane-bound </a:t>
            </a:r>
            <a:r>
              <a:rPr lang="en-US" dirty="0" smtClean="0">
                <a:solidFill>
                  <a:srgbClr val="E36406"/>
                </a:solidFill>
                <a:latin typeface="Trebuchet MS" charset="0"/>
              </a:rPr>
              <a:t>organelles</a:t>
            </a:r>
            <a:r>
              <a:rPr lang="en-US" dirty="0" smtClean="0">
                <a:latin typeface="Trebuchet MS" charset="0"/>
              </a:rPr>
              <a:t>, like Smooth ER, Golgi apparatus, etc.</a:t>
            </a:r>
            <a:endParaRPr lang="en-US" dirty="0">
              <a:latin typeface="Trebuchet MS" charset="0"/>
            </a:endParaRPr>
          </a:p>
        </p:txBody>
      </p:sp>
      <p:pic>
        <p:nvPicPr>
          <p:cNvPr id="12292" name="Picture 2" descr="C:\Users\renaeb\AppData\Local\Microsoft\Windows\Temporary Internet Files\Content.IE5\TEOP2W7A\MC900084348[1].wmf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762000"/>
            <a:ext cx="2335213" cy="246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39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Test Yourself!</a:t>
            </a:r>
            <a:endParaRPr lang="en-US" dirty="0">
              <a:ea typeface="+mj-ea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932867"/>
              </p:ext>
            </p:extLst>
          </p:nvPr>
        </p:nvGraphicFramePr>
        <p:xfrm>
          <a:off x="228600" y="1600200"/>
          <a:ext cx="7772400" cy="3886197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090022"/>
                <a:gridCol w="1766454"/>
                <a:gridCol w="1915924"/>
              </a:tblGrid>
              <a:tr h="555171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Statement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</a:rPr>
                        <a:t>Prokaryotic</a:t>
                      </a:r>
                      <a:endParaRPr lang="en-US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Eukaryotic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55171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1. Have a nucleus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171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2. Have membrane-bound organelles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171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3. Contain genetic material (DNA)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171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4. Can be single or multi-celled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171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5. Can only be single-celled.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171">
                <a:tc>
                  <a:txBody>
                    <a:bodyPr/>
                    <a:lstStyle/>
                    <a:p>
                      <a:pPr marL="0" marR="0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effectLst/>
                        </a:rPr>
                        <a:t>6. Have a plasma membrane and cytoplasm</a:t>
                      </a:r>
                      <a:endParaRPr lang="en-US" sz="1600" b="1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Smiley Face 4"/>
          <p:cNvSpPr/>
          <p:nvPr/>
        </p:nvSpPr>
        <p:spPr>
          <a:xfrm>
            <a:off x="6934200" y="2209800"/>
            <a:ext cx="381000" cy="381000"/>
          </a:xfrm>
          <a:prstGeom prst="smileyFac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6934200" y="2774950"/>
            <a:ext cx="381000" cy="381000"/>
          </a:xfrm>
          <a:prstGeom prst="smileyFac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6934200" y="3352800"/>
            <a:ext cx="381000" cy="381000"/>
          </a:xfrm>
          <a:prstGeom prst="smileyFac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5029200" y="3352800"/>
            <a:ext cx="381000" cy="381000"/>
          </a:xfrm>
          <a:prstGeom prst="smileyFac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6934200" y="3886200"/>
            <a:ext cx="381000" cy="381000"/>
          </a:xfrm>
          <a:prstGeom prst="smileyFac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5029200" y="4419600"/>
            <a:ext cx="381000" cy="381000"/>
          </a:xfrm>
          <a:prstGeom prst="smileyFac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miley Face 10"/>
          <p:cNvSpPr/>
          <p:nvPr/>
        </p:nvSpPr>
        <p:spPr>
          <a:xfrm>
            <a:off x="5029200" y="5029200"/>
            <a:ext cx="381000" cy="381000"/>
          </a:xfrm>
          <a:prstGeom prst="smileyFac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Smiley Face 11"/>
          <p:cNvSpPr/>
          <p:nvPr/>
        </p:nvSpPr>
        <p:spPr>
          <a:xfrm>
            <a:off x="6934200" y="5029200"/>
            <a:ext cx="381000" cy="381000"/>
          </a:xfrm>
          <a:prstGeom prst="smileyFac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76200"/>
            <a:ext cx="7696200" cy="146304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dirty="0" smtClean="0">
                <a:ea typeface="+mj-ea"/>
              </a:rPr>
              <a:t>How is life organized for MULTI-CELLULAR Organisms?</a:t>
            </a:r>
            <a:endParaRPr lang="en-US" sz="4400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239000" cy="48466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Cells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make up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tissues</a:t>
            </a:r>
            <a:r>
              <a:rPr lang="en-US" dirty="0" smtClean="0">
                <a:ea typeface="+mn-ea"/>
              </a:rPr>
              <a:t> which make up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organs</a:t>
            </a:r>
            <a:r>
              <a:rPr lang="en-US" dirty="0" smtClean="0">
                <a:ea typeface="+mn-ea"/>
              </a:rPr>
              <a:t> which make up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organ systems</a:t>
            </a:r>
            <a:r>
              <a:rPr lang="en-US" dirty="0" smtClean="0">
                <a:ea typeface="+mn-ea"/>
              </a:rPr>
              <a:t> which make up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a typeface="+mn-ea"/>
              </a:rPr>
              <a:t>organisms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 smtClean="0">
                <a:ea typeface="+mn-ea"/>
              </a:rPr>
              <a:t>We can also take it back to the atomic level..</a:t>
            </a:r>
            <a:endParaRPr lang="en-US" dirty="0">
              <a:ea typeface="+mn-ea"/>
            </a:endParaRPr>
          </a:p>
        </p:txBody>
      </p:sp>
      <p:pic>
        <p:nvPicPr>
          <p:cNvPr id="37890" name="Picture 2" descr="http://www.biologycorner.com/anatomy/images/levels_of_organization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200400"/>
            <a:ext cx="3276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rgbClr val="FDFDFD"/>
      </a:lt1>
      <a:dk2>
        <a:srgbClr val="B13F9A"/>
      </a:dk2>
      <a:lt2>
        <a:srgbClr val="1F1F1F"/>
      </a:lt2>
      <a:accent1>
        <a:srgbClr val="B83D68"/>
      </a:accent1>
      <a:accent2>
        <a:srgbClr val="AC66BB"/>
      </a:accent2>
      <a:accent3>
        <a:srgbClr val="DE6C36"/>
      </a:accent3>
      <a:accent4>
        <a:srgbClr val="DE9306"/>
      </a:accent4>
      <a:accent5>
        <a:srgbClr val="CF6DA4"/>
      </a:accent5>
      <a:accent6>
        <a:srgbClr val="FA8D3D"/>
      </a:accent6>
      <a:hlink>
        <a:srgbClr val="FFCA0C"/>
      </a:hlink>
      <a:folHlink>
        <a:srgbClr val="BB4FA3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rgbClr val="FDFDFD"/>
    </a:lt1>
    <a:dk2>
      <a:srgbClr val="B13F9A"/>
    </a:dk2>
    <a:lt2>
      <a:srgbClr val="1F1F1F"/>
    </a:lt2>
    <a:accent1>
      <a:srgbClr val="B83D68"/>
    </a:accent1>
    <a:accent2>
      <a:srgbClr val="AC66BB"/>
    </a:accent2>
    <a:accent3>
      <a:srgbClr val="DE6C36"/>
    </a:accent3>
    <a:accent4>
      <a:srgbClr val="DE9306"/>
    </a:accent4>
    <a:accent5>
      <a:srgbClr val="CF6DA4"/>
    </a:accent5>
    <a:accent6>
      <a:srgbClr val="FA8D3D"/>
    </a:accent6>
    <a:hlink>
      <a:srgbClr val="FFCA0C"/>
    </a:hlink>
    <a:folHlink>
      <a:srgbClr val="BB4FA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2506</TotalTime>
  <Words>580</Words>
  <Application>Microsoft Office PowerPoint</Application>
  <PresentationFormat>On-screen Show (4:3)</PresentationFormat>
  <Paragraphs>104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CELLS!</vt:lpstr>
      <vt:lpstr>What are cells?</vt:lpstr>
      <vt:lpstr>The Cell Theory</vt:lpstr>
      <vt:lpstr>PowerPoint Presentation</vt:lpstr>
      <vt:lpstr>PowerPoint Presentation</vt:lpstr>
      <vt:lpstr>PROKARYOTES AND EUKARYOTES</vt:lpstr>
      <vt:lpstr>Why are cells named that way?</vt:lpstr>
      <vt:lpstr>Test Yourself!</vt:lpstr>
      <vt:lpstr>How is life organized for MULTI-CELLULAR Organisms?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DSA</dc:creator>
  <cp:lastModifiedBy>Kelley</cp:lastModifiedBy>
  <cp:revision>53</cp:revision>
  <dcterms:created xsi:type="dcterms:W3CDTF">2003-09-10T16:31:19Z</dcterms:created>
  <dcterms:modified xsi:type="dcterms:W3CDTF">2012-11-03T15:41:36Z</dcterms:modified>
</cp:coreProperties>
</file>