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66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41B261-C227-45D6-8464-C5EB0FC78BE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547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60E88C-5D8F-4554-AD52-BA5FDC82268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12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65FE68C-9DCC-43F9-98FB-508FB1BBBB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76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54E801-DE3C-4F82-B4A9-36F665FDB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76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04CD06-3D99-469D-9003-EF56BE3CF0C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243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BEF71D-F505-436E-8C1A-1DB6A21F344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6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AD6C997-D73A-4EFB-AA22-9443390BEB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474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4BF555-6F6D-494E-ABF1-D50BC33BD84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267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C4E119-E7AF-41F6-9AC3-71AE1D70958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614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BE6863-2961-4D02-B2CE-4E9A17E3E06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988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A93C6-7814-4D63-96DD-B1EC6F3F194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03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0"/>
                <a:cs typeface="+mn-cs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8A8694C6-496C-4DE5-827C-4E6F4BAA09F3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015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MS PGothic" pitchFamily="34" charset="-128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6000" smtClean="0">
                <a:latin typeface="Apple Chancery" charset="0"/>
                <a:ea typeface="+mj-ea"/>
                <a:cs typeface="+mj-cs"/>
              </a:rPr>
              <a:t>Introduction to Plants</a:t>
            </a:r>
            <a:endParaRPr lang="en-US" smtClean="0">
              <a:ea typeface="+mj-ea"/>
              <a:cs typeface="+mj-cs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4159250" cy="3232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295400"/>
            <a:ext cx="2374900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10125"/>
            <a:ext cx="2971800" cy="183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524000"/>
            <a:ext cx="15240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5725"/>
            <a:ext cx="3657600" cy="27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914900"/>
            <a:ext cx="2057400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191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Preventing water loss:  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09600" y="1676400"/>
            <a:ext cx="7924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The waxy cuticle creates a barrier that helps prevent water in the plant</a:t>
            </a:r>
            <a:r>
              <a:rPr lang="en-US" altLang="en-US">
                <a:solidFill>
                  <a:srgbClr val="000000"/>
                </a:solidFill>
              </a:rPr>
              <a:t>’</a:t>
            </a:r>
            <a:r>
              <a:rPr lang="en-US">
                <a:solidFill>
                  <a:srgbClr val="000000"/>
                </a:solidFill>
              </a:rPr>
              <a:t>s tissues from evaporating into the atmosphere.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3962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743200"/>
            <a:ext cx="3906838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32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Obtaining Food: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3124200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Plants have leaves - broad, flat structures that obtain light energy for photosynthesis.  The leaves are supported by the stem and grow upward toward sunlight.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0"/>
            <a:ext cx="23431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017963"/>
            <a:ext cx="3352800" cy="284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2133600"/>
            <a:ext cx="35433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648200" y="6400800"/>
            <a:ext cx="44958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2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3200400" cy="609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Roots: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52400" y="1066800"/>
            <a:ext cx="73152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Roots absorb water and minerals from the soil, transport water and minerals to the stem, and anchor the plant in the ground. 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95600"/>
            <a:ext cx="5029200" cy="334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32893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072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609600"/>
            <a:ext cx="8610600" cy="152400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ea typeface="+mj-ea"/>
                <a:cs typeface="+mj-cs"/>
              </a:rPr>
              <a:t>Some roots act as starch reserves, which some animals eat.  (sweet potatoes and radishes are examples)</a:t>
            </a:r>
            <a:endParaRPr lang="en-US" smtClean="0">
              <a:ea typeface="+mj-ea"/>
              <a:cs typeface="+mj-cs"/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057400"/>
            <a:ext cx="3251200" cy="325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9800"/>
            <a:ext cx="5029200" cy="377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3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Transporting Materials: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838200" y="1828800"/>
            <a:ext cx="7543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A stem provides structural support and usually contains vascular tissues.  Vascular tissues are made of tube-like cells which transport water and other materials.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81400"/>
            <a:ext cx="38862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050" y="3276600"/>
            <a:ext cx="201295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086600" y="5638800"/>
            <a:ext cx="2057400" cy="990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24200"/>
            <a:ext cx="2170113" cy="356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731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457200"/>
            <a:ext cx="8839200" cy="18288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Very simple plants like mosses do not have vascular tissues to transport materials.  </a:t>
            </a:r>
            <a:br>
              <a:rPr lang="en-US" smtClean="0">
                <a:ea typeface="+mj-ea"/>
                <a:cs typeface="+mj-cs"/>
              </a:rPr>
            </a:br>
            <a:endParaRPr lang="en-US" smtClean="0">
              <a:ea typeface="+mj-ea"/>
              <a:cs typeface="+mj-cs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16175"/>
            <a:ext cx="5486400" cy="370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5867400" y="2819400"/>
            <a:ext cx="30480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3333CC"/>
                </a:solidFill>
              </a:rPr>
              <a:t>They are called non-vascular plants.</a:t>
            </a:r>
            <a:endParaRPr lang="en-US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48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Reproductive strategies:</a:t>
            </a: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9600" y="1752600"/>
            <a:ext cx="81534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800">
                <a:solidFill>
                  <a:srgbClr val="000000"/>
                </a:solidFill>
              </a:rPr>
              <a:t>A seed contains an embryo and a food supply.  It is surrounded by a protective coat.  Seeds protect the embryo from drying out.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373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3429000"/>
            <a:ext cx="2560638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75" y="3429000"/>
            <a:ext cx="2905125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234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Seed is kind of like chicken</a:t>
            </a:r>
            <a:r>
              <a:rPr lang="en-US" altLang="en-US" smtClean="0"/>
              <a:t>’</a:t>
            </a:r>
            <a:r>
              <a:rPr lang="en-US" smtClean="0"/>
              <a:t>s egg!</a:t>
            </a:r>
          </a:p>
        </p:txBody>
      </p:sp>
      <p:pic>
        <p:nvPicPr>
          <p:cNvPr id="44034" name="Picture 2" descr="E7640708-Chicken_Development-SP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43088"/>
            <a:ext cx="6731000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726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89916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Seeds also might help with dispersal.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76400"/>
            <a:ext cx="52578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1600200"/>
            <a:ext cx="3416300" cy="270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648200"/>
            <a:ext cx="22606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5061" name="TextBox 1"/>
          <p:cNvSpPr txBox="1">
            <a:spLocks noChangeArrowheads="1"/>
          </p:cNvSpPr>
          <p:nvPr/>
        </p:nvSpPr>
        <p:spPr bwMode="auto">
          <a:xfrm>
            <a:off x="852488" y="5881688"/>
            <a:ext cx="398938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Each has a different adaptation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to allow it to spread</a:t>
            </a:r>
          </a:p>
        </p:txBody>
      </p:sp>
    </p:spTree>
    <p:extLst>
      <p:ext uri="{BB962C8B-B14F-4D97-AF65-F5344CB8AC3E}">
        <p14:creationId xmlns:p14="http://schemas.microsoft.com/office/powerpoint/2010/main" val="54566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219200"/>
          </a:xfrm>
        </p:spPr>
        <p:txBody>
          <a:bodyPr/>
          <a:lstStyle/>
          <a:p>
            <a:pPr>
              <a:defRPr/>
            </a:pPr>
            <a:r>
              <a:rPr lang="en-US" sz="4800" u="sng" smtClean="0">
                <a:solidFill>
                  <a:srgbClr val="008000"/>
                </a:solidFill>
                <a:latin typeface="Jokerman" charset="0"/>
                <a:ea typeface="+mj-ea"/>
                <a:cs typeface="+mj-cs"/>
              </a:rPr>
              <a:t>Alternation of Generations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610600" cy="5334000"/>
          </a:xfrm>
        </p:spPr>
        <p:txBody>
          <a:bodyPr/>
          <a:lstStyle/>
          <a:p>
            <a:pPr algn="ctr">
              <a:buFontTx/>
              <a:buNone/>
              <a:defRPr/>
            </a:pPr>
            <a:r>
              <a:rPr lang="en-US" sz="2800" b="1" dirty="0" smtClean="0">
                <a:ea typeface="+mn-ea"/>
                <a:cs typeface="+mn-cs"/>
              </a:rPr>
              <a:t>Plant life cycles have two alternating life cycles occurring in 2 different structures:</a:t>
            </a:r>
            <a:endParaRPr lang="en-US" sz="28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en-US" dirty="0" smtClean="0">
                <a:ea typeface="+mn-ea"/>
              </a:rPr>
              <a:t>The diploid (2N) phase is the sporophyte</a:t>
            </a:r>
          </a:p>
          <a:p>
            <a:pPr>
              <a:buFontTx/>
              <a:buNone/>
              <a:defRPr/>
            </a:pPr>
            <a:r>
              <a:rPr lang="en-US" dirty="0" smtClean="0">
                <a:ea typeface="+mn-ea"/>
              </a:rPr>
              <a:t>		The sporophyte makes </a:t>
            </a:r>
            <a:r>
              <a:rPr lang="en-US" dirty="0" smtClean="0">
                <a:solidFill>
                  <a:srgbClr val="FF0000"/>
                </a:solidFill>
                <a:ea typeface="+mn-ea"/>
              </a:rPr>
              <a:t>spores</a:t>
            </a:r>
          </a:p>
          <a:p>
            <a:pPr>
              <a:defRPr/>
            </a:pPr>
            <a:r>
              <a:rPr lang="en-US" dirty="0" smtClean="0">
                <a:ea typeface="+mn-ea"/>
              </a:rPr>
              <a:t>The haploid (1N) phase is the gametophyte</a:t>
            </a:r>
          </a:p>
          <a:p>
            <a:pPr lvl="1">
              <a:buFontTx/>
              <a:buNone/>
              <a:defRPr/>
            </a:pPr>
            <a:r>
              <a:rPr lang="en-US" dirty="0" smtClean="0">
                <a:ea typeface="+mn-ea"/>
              </a:rPr>
              <a:t>	</a:t>
            </a:r>
            <a:r>
              <a:rPr lang="en-US" sz="3200" dirty="0" smtClean="0">
                <a:ea typeface="+mn-ea"/>
              </a:rPr>
              <a:t>The gametophyte makes </a:t>
            </a:r>
            <a:r>
              <a:rPr lang="en-US" sz="3200" dirty="0" smtClean="0">
                <a:solidFill>
                  <a:srgbClr val="FF0000"/>
                </a:solidFill>
                <a:ea typeface="+mn-ea"/>
              </a:rPr>
              <a:t>gametes</a:t>
            </a:r>
          </a:p>
          <a:p>
            <a:pPr lvl="1">
              <a:defRPr/>
            </a:pPr>
            <a:endParaRPr lang="en-US" sz="2000" b="1" dirty="0" smtClean="0">
              <a:solidFill>
                <a:srgbClr val="008000"/>
              </a:solidFill>
              <a:ea typeface="+mn-ea"/>
            </a:endParaRPr>
          </a:p>
          <a:p>
            <a:pPr>
              <a:defRPr/>
            </a:pPr>
            <a:endParaRPr lang="en-US" sz="2400" b="1" dirty="0" smtClean="0">
              <a:solidFill>
                <a:srgbClr val="008000"/>
              </a:solidFill>
              <a:ea typeface="+mn-ea"/>
              <a:cs typeface="+mn-cs"/>
            </a:endParaRPr>
          </a:p>
          <a:p>
            <a:pPr marL="0" indent="0">
              <a:buFontTx/>
              <a:buNone/>
              <a:defRPr/>
            </a:pPr>
            <a:r>
              <a:rPr lang="en-US" sz="2400" b="1" dirty="0" smtClean="0">
                <a:solidFill>
                  <a:srgbClr val="008000"/>
                </a:solidFill>
                <a:ea typeface="+mn-ea"/>
                <a:cs typeface="+mn-cs"/>
              </a:rPr>
              <a:t>**Developed to protect the embryo as it grows</a:t>
            </a:r>
          </a:p>
        </p:txBody>
      </p:sp>
    </p:spTree>
    <p:extLst>
      <p:ext uri="{BB962C8B-B14F-4D97-AF65-F5344CB8AC3E}">
        <p14:creationId xmlns:p14="http://schemas.microsoft.com/office/powerpoint/2010/main" val="94870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5400" smtClean="0">
                <a:ea typeface="+mj-ea"/>
                <a:cs typeface="+mj-cs"/>
              </a:rPr>
              <a:t>What is a plant?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609600" y="2209800"/>
            <a:ext cx="81534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00"/>
                </a:solidFill>
              </a:rPr>
              <a:t>A multicellular eukaryote that can produce its own food through photosynthesis.</a:t>
            </a: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685800" y="5105400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0000"/>
                </a:solidFill>
              </a:rPr>
              <a:t>Since it can do this, it is an...</a:t>
            </a: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81400"/>
            <a:ext cx="2057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5791200" y="59436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>
                <a:solidFill>
                  <a:srgbClr val="008000"/>
                </a:solidFill>
              </a:rPr>
              <a:t>Autotroph!</a:t>
            </a:r>
            <a:endParaRPr lang="en-US" sz="3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19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 autoUpdateAnimBg="0"/>
      <p:bldP spid="4100" grpId="0" build="p" autoUpdateAnimBg="0"/>
      <p:bldP spid="410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4" descr="Alternation of gener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800"/>
            <a:ext cx="6477000" cy="615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6" name="TextBox 1"/>
          <p:cNvSpPr txBox="1">
            <a:spLocks noChangeArrowheads="1"/>
          </p:cNvSpPr>
          <p:nvPr/>
        </p:nvSpPr>
        <p:spPr bwMode="auto">
          <a:xfrm>
            <a:off x="6153150" y="5791200"/>
            <a:ext cx="29797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Sporophyte generation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begins with zygote</a:t>
            </a:r>
          </a:p>
        </p:txBody>
      </p:sp>
    </p:spTree>
    <p:extLst>
      <p:ext uri="{BB962C8B-B14F-4D97-AF65-F5344CB8AC3E}">
        <p14:creationId xmlns:p14="http://schemas.microsoft.com/office/powerpoint/2010/main" val="322068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en-US">
              <a:ea typeface="+mj-ea"/>
            </a:endParaRPr>
          </a:p>
        </p:txBody>
      </p:sp>
      <p:pic>
        <p:nvPicPr>
          <p:cNvPr id="48130" name="Picture 4" descr="Alternation_of_generations_in_fer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0"/>
            <a:ext cx="64690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030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alternationsof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88"/>
            <a:ext cx="7620000" cy="5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4" name="TextBox 4"/>
          <p:cNvSpPr txBox="1">
            <a:spLocks noChangeArrowheads="1"/>
          </p:cNvSpPr>
          <p:nvPr/>
        </p:nvSpPr>
        <p:spPr bwMode="auto">
          <a:xfrm>
            <a:off x="0" y="4919663"/>
            <a:ext cx="914400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Gametophyte makes gametes through mitosis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2 gametes unite in fertilization to form a diploid zygote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Zygote divides and grows by mitosis and develops into a diploid sporophyte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Sporophyte produces spores by meiosis (spores are haploid)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 dirty="0">
                <a:solidFill>
                  <a:srgbClr val="000000"/>
                </a:solidFill>
              </a:rPr>
              <a:t>Haploid spores divide and multiply by mitosis into a haploid gametophyte</a:t>
            </a:r>
          </a:p>
        </p:txBody>
      </p:sp>
    </p:spTree>
    <p:extLst>
      <p:ext uri="{BB962C8B-B14F-4D97-AF65-F5344CB8AC3E}">
        <p14:creationId xmlns:p14="http://schemas.microsoft.com/office/powerpoint/2010/main" val="288276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8001000" cy="2743200"/>
          </a:xfrm>
        </p:spPr>
        <p:txBody>
          <a:bodyPr/>
          <a:lstStyle/>
          <a:p>
            <a:pPr>
              <a:defRPr/>
            </a:pPr>
            <a:r>
              <a:rPr lang="en-US" sz="5400" smtClean="0">
                <a:ea typeface="+mj-ea"/>
                <a:cs typeface="+mj-cs"/>
              </a:rPr>
              <a:t>Plants have thick walls made of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" y="3505200"/>
            <a:ext cx="8686800" cy="1752600"/>
          </a:xfrm>
        </p:spPr>
        <p:txBody>
          <a:bodyPr/>
          <a:lstStyle/>
          <a:p>
            <a:pPr>
              <a:defRPr/>
            </a:pPr>
            <a:r>
              <a:rPr lang="en-US" sz="8000" smtClean="0">
                <a:solidFill>
                  <a:srgbClr val="008000"/>
                </a:solidFill>
                <a:ea typeface="+mn-ea"/>
                <a:cs typeface="+mn-cs"/>
              </a:rPr>
              <a:t>cellulose</a:t>
            </a:r>
            <a:endParaRPr lang="en-US" smtClean="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589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25146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...and their stems and leaves have a waxy waterproof coating called a cuticle.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19400"/>
            <a:ext cx="5181600" cy="380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492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writer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What are some examples of plants?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76600"/>
            <a:ext cx="13335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105400"/>
            <a:ext cx="1663700" cy="133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676400"/>
            <a:ext cx="16764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1397000" cy="104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876800"/>
            <a:ext cx="2362200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14600"/>
            <a:ext cx="21336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267200"/>
            <a:ext cx="1804988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892300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411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3124200"/>
          </a:xfrm>
        </p:spPr>
        <p:txBody>
          <a:bodyPr/>
          <a:lstStyle/>
          <a:p>
            <a:r>
              <a:rPr lang="en-US" sz="3200" smtClean="0">
                <a:solidFill>
                  <a:srgbClr val="008000"/>
                </a:solidFill>
              </a:rPr>
              <a:t>Plants first appeared around </a:t>
            </a:r>
            <a:r>
              <a:rPr lang="en-US" sz="3200" u="sng" smtClean="0">
                <a:solidFill>
                  <a:srgbClr val="008000"/>
                </a:solidFill>
              </a:rPr>
              <a:t>500 million years ago</a:t>
            </a:r>
            <a:r>
              <a:rPr lang="en-US" sz="3200" smtClean="0">
                <a:solidFill>
                  <a:srgbClr val="008000"/>
                </a:solidFill>
              </a:rPr>
              <a:t>.</a:t>
            </a:r>
            <a:br>
              <a:rPr lang="en-US" sz="3200" smtClean="0">
                <a:solidFill>
                  <a:srgbClr val="008000"/>
                </a:solidFill>
              </a:rPr>
            </a:br>
            <a:r>
              <a:rPr lang="en-US" sz="4000" smtClean="0"/>
              <a:t> </a:t>
            </a:r>
            <a:r>
              <a:rPr lang="en-US" sz="4000" smtClean="0">
                <a:solidFill>
                  <a:srgbClr val="008000"/>
                </a:solidFill>
              </a:rPr>
              <a:t/>
            </a:r>
            <a:br>
              <a:rPr lang="en-US" sz="4000" smtClean="0">
                <a:solidFill>
                  <a:srgbClr val="008000"/>
                </a:solidFill>
              </a:rPr>
            </a:br>
            <a:r>
              <a:rPr lang="en-US" sz="4000" smtClean="0">
                <a:solidFill>
                  <a:srgbClr val="008000"/>
                </a:solidFill>
              </a:rPr>
              <a:t>The earliest known plant fossils are </a:t>
            </a:r>
            <a:r>
              <a:rPr lang="en-US" sz="4000" b="1" smtClean="0">
                <a:solidFill>
                  <a:srgbClr val="008000"/>
                </a:solidFill>
              </a:rPr>
              <a:t>psilophytes</a:t>
            </a:r>
            <a:r>
              <a:rPr lang="en-US" sz="4000" smtClean="0">
                <a:solidFill>
                  <a:srgbClr val="008000"/>
                </a:solidFill>
              </a:rPr>
              <a:t> – very basic vascular plants.</a:t>
            </a:r>
          </a:p>
        </p:txBody>
      </p:sp>
      <p:pic>
        <p:nvPicPr>
          <p:cNvPr id="32770" name="Picture 4" descr="psilophy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130550"/>
            <a:ext cx="4191000" cy="372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387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848600" cy="22860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The most likely ancestor of green plants is </a:t>
            </a:r>
            <a:r>
              <a:rPr lang="en-US" smtClean="0">
                <a:solidFill>
                  <a:srgbClr val="008000"/>
                </a:solidFill>
                <a:ea typeface="+mj-ea"/>
                <a:cs typeface="+mj-cs"/>
              </a:rPr>
              <a:t>green algae</a:t>
            </a:r>
            <a:r>
              <a:rPr lang="en-US" smtClean="0">
                <a:ea typeface="+mj-ea"/>
                <a:cs typeface="+mj-cs"/>
              </a:rPr>
              <a:t>.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3429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Both have cell walls made of cellulose.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0" y="4191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Both use chlorophyll for photosynthesis.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0" y="495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400">
                <a:solidFill>
                  <a:srgbClr val="000000"/>
                </a:solidFill>
              </a:rPr>
              <a:t>Both store food as starch.</a:t>
            </a: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17907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438400"/>
            <a:ext cx="14859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52400" y="5867400"/>
            <a:ext cx="876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320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41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3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build="p" autoUpdateAnimBg="0"/>
      <p:bldP spid="8197" grpId="0" build="p" autoUpdateAnimBg="0"/>
      <p:bldP spid="8198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Plant Phylogeny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 flipV="1">
            <a:off x="1828800" y="2895600"/>
            <a:ext cx="4724400" cy="2362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6" name="Straight Connector 5"/>
          <p:cNvCxnSpPr/>
          <p:nvPr/>
        </p:nvCxnSpPr>
        <p:spPr bwMode="auto">
          <a:xfrm flipH="1" flipV="1">
            <a:off x="1981200" y="3962400"/>
            <a:ext cx="838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" name="Straight Connector 6"/>
          <p:cNvCxnSpPr/>
          <p:nvPr/>
        </p:nvCxnSpPr>
        <p:spPr bwMode="auto">
          <a:xfrm flipH="1" flipV="1">
            <a:off x="3048000" y="3429000"/>
            <a:ext cx="838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 flipH="1" flipV="1">
            <a:off x="4191000" y="2895600"/>
            <a:ext cx="838200" cy="762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4822" name="TextBox 8"/>
          <p:cNvSpPr txBox="1">
            <a:spLocks noChangeArrowheads="1"/>
          </p:cNvSpPr>
          <p:nvPr/>
        </p:nvSpPr>
        <p:spPr bwMode="auto">
          <a:xfrm>
            <a:off x="609600" y="5410200"/>
            <a:ext cx="166211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Green algae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ancestor</a:t>
            </a:r>
          </a:p>
        </p:txBody>
      </p:sp>
      <p:sp>
        <p:nvSpPr>
          <p:cNvPr id="34823" name="TextBox 9"/>
          <p:cNvSpPr txBox="1">
            <a:spLocks noChangeArrowheads="1"/>
          </p:cNvSpPr>
          <p:nvPr/>
        </p:nvSpPr>
        <p:spPr bwMode="auto">
          <a:xfrm>
            <a:off x="1066800" y="3429000"/>
            <a:ext cx="11080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Mosses</a:t>
            </a:r>
          </a:p>
        </p:txBody>
      </p:sp>
      <p:sp>
        <p:nvSpPr>
          <p:cNvPr id="34824" name="TextBox 10"/>
          <p:cNvSpPr txBox="1">
            <a:spLocks noChangeArrowheads="1"/>
          </p:cNvSpPr>
          <p:nvPr/>
        </p:nvSpPr>
        <p:spPr bwMode="auto">
          <a:xfrm>
            <a:off x="2438400" y="2895600"/>
            <a:ext cx="8683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Ferns</a:t>
            </a:r>
          </a:p>
        </p:txBody>
      </p:sp>
      <p:sp>
        <p:nvSpPr>
          <p:cNvPr id="34825" name="TextBox 11"/>
          <p:cNvSpPr txBox="1">
            <a:spLocks noChangeArrowheads="1"/>
          </p:cNvSpPr>
          <p:nvPr/>
        </p:nvSpPr>
        <p:spPr bwMode="auto">
          <a:xfrm>
            <a:off x="3200400" y="2133600"/>
            <a:ext cx="18589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Cone-bearing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plants</a:t>
            </a:r>
          </a:p>
        </p:txBody>
      </p:sp>
      <p:sp>
        <p:nvSpPr>
          <p:cNvPr id="34826" name="TextBox 12"/>
          <p:cNvSpPr txBox="1">
            <a:spLocks noChangeArrowheads="1"/>
          </p:cNvSpPr>
          <p:nvPr/>
        </p:nvSpPr>
        <p:spPr bwMode="auto">
          <a:xfrm>
            <a:off x="6172200" y="1981200"/>
            <a:ext cx="14493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Flowering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</a:rPr>
              <a:t> plants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3200400" y="44958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4343400" y="38862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5715000" y="3200400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34830" name="TextBox 17"/>
          <p:cNvSpPr txBox="1">
            <a:spLocks noChangeArrowheads="1"/>
          </p:cNvSpPr>
          <p:nvPr/>
        </p:nvSpPr>
        <p:spPr bwMode="auto">
          <a:xfrm>
            <a:off x="2819400" y="4953000"/>
            <a:ext cx="2455863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Water-conducting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(vascular) tissue</a:t>
            </a:r>
          </a:p>
        </p:txBody>
      </p:sp>
      <p:sp>
        <p:nvSpPr>
          <p:cNvPr id="34831" name="TextBox 18"/>
          <p:cNvSpPr txBox="1">
            <a:spLocks noChangeArrowheads="1"/>
          </p:cNvSpPr>
          <p:nvPr/>
        </p:nvSpPr>
        <p:spPr bwMode="auto">
          <a:xfrm>
            <a:off x="4267200" y="4191000"/>
            <a:ext cx="9683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Seeds</a:t>
            </a:r>
          </a:p>
        </p:txBody>
      </p:sp>
      <p:sp>
        <p:nvSpPr>
          <p:cNvPr id="34832" name="TextBox 19"/>
          <p:cNvSpPr txBox="1">
            <a:spLocks noChangeArrowheads="1"/>
          </p:cNvSpPr>
          <p:nvPr/>
        </p:nvSpPr>
        <p:spPr bwMode="auto">
          <a:xfrm>
            <a:off x="5486400" y="3429000"/>
            <a:ext cx="22669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Flowers; seeds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i="1">
                <a:solidFill>
                  <a:srgbClr val="000000"/>
                </a:solidFill>
              </a:rPr>
              <a:t>enclosed in fruit</a:t>
            </a:r>
          </a:p>
        </p:txBody>
      </p:sp>
    </p:spTree>
    <p:extLst>
      <p:ext uri="{BB962C8B-B14F-4D97-AF65-F5344CB8AC3E}">
        <p14:creationId xmlns:p14="http://schemas.microsoft.com/office/powerpoint/2010/main" val="51455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534400" cy="5105400"/>
          </a:xfrm>
        </p:spPr>
        <p:txBody>
          <a:bodyPr/>
          <a:lstStyle/>
          <a:p>
            <a:pPr>
              <a:defRPr/>
            </a:pPr>
            <a:r>
              <a:rPr lang="en-US" smtClean="0">
                <a:ea typeface="+mj-ea"/>
                <a:cs typeface="+mj-cs"/>
              </a:rPr>
              <a:t>Land plants have developed lots of adaptations to help them survive.</a:t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/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/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/>
            </a:r>
            <a:br>
              <a:rPr lang="en-US" smtClean="0">
                <a:ea typeface="+mj-ea"/>
                <a:cs typeface="+mj-cs"/>
              </a:rPr>
            </a:br>
            <a:r>
              <a:rPr lang="en-US" smtClean="0">
                <a:ea typeface="+mj-ea"/>
                <a:cs typeface="+mj-cs"/>
              </a:rPr>
              <a:t>What are some of these adaptations?</a:t>
            </a:r>
          </a:p>
        </p:txBody>
      </p:sp>
    </p:spTree>
    <p:extLst>
      <p:ext uri="{BB962C8B-B14F-4D97-AF65-F5344CB8AC3E}">
        <p14:creationId xmlns:p14="http://schemas.microsoft.com/office/powerpoint/2010/main" val="47654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422</Words>
  <Application>Microsoft Office PowerPoint</Application>
  <PresentationFormat>On-screen Show (4:3)</PresentationFormat>
  <Paragraphs>62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Blank Presentation</vt:lpstr>
      <vt:lpstr>Introduction to Plants</vt:lpstr>
      <vt:lpstr>What is a plant?</vt:lpstr>
      <vt:lpstr>Plants have thick walls made of</vt:lpstr>
      <vt:lpstr>...and their stems and leaves have a waxy waterproof coating called a cuticle.</vt:lpstr>
      <vt:lpstr>What are some examples of plants?</vt:lpstr>
      <vt:lpstr>Plants first appeared around 500 million years ago.   The earliest known plant fossils are psilophytes – very basic vascular plants.</vt:lpstr>
      <vt:lpstr>The most likely ancestor of green plants is green algae.</vt:lpstr>
      <vt:lpstr>Plant Phylogeny</vt:lpstr>
      <vt:lpstr>Land plants have developed lots of adaptations to help them survive.    What are some of these adaptations?</vt:lpstr>
      <vt:lpstr>Preventing water loss:  </vt:lpstr>
      <vt:lpstr>Obtaining Food:</vt:lpstr>
      <vt:lpstr>Roots:</vt:lpstr>
      <vt:lpstr>Some roots act as starch reserves, which some animals eat.  (sweet potatoes and radishes are examples)</vt:lpstr>
      <vt:lpstr>Transporting Materials:</vt:lpstr>
      <vt:lpstr>Very simple plants like mosses do not have vascular tissues to transport materials.   </vt:lpstr>
      <vt:lpstr>Reproductive strategies:</vt:lpstr>
      <vt:lpstr>Seed is kind of like chicken’s egg!</vt:lpstr>
      <vt:lpstr>Seeds also might help with dispersal.</vt:lpstr>
      <vt:lpstr>Alternation of Generations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Plants</dc:title>
  <dc:creator>Kelley Breeze</dc:creator>
  <cp:lastModifiedBy>Kelley Breeze</cp:lastModifiedBy>
  <cp:revision>1</cp:revision>
  <dcterms:created xsi:type="dcterms:W3CDTF">2013-04-12T13:12:24Z</dcterms:created>
  <dcterms:modified xsi:type="dcterms:W3CDTF">2013-04-12T13:12:58Z</dcterms:modified>
</cp:coreProperties>
</file>