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handoutMasterIdLst>
    <p:handoutMasterId r:id="rId29"/>
  </p:handoutMasterIdLst>
  <p:sldIdLst>
    <p:sldId id="354" r:id="rId2"/>
    <p:sldId id="364" r:id="rId3"/>
    <p:sldId id="363" r:id="rId4"/>
    <p:sldId id="357" r:id="rId5"/>
    <p:sldId id="362" r:id="rId6"/>
    <p:sldId id="361" r:id="rId7"/>
    <p:sldId id="370" r:id="rId8"/>
    <p:sldId id="365" r:id="rId9"/>
    <p:sldId id="307" r:id="rId10"/>
    <p:sldId id="308" r:id="rId11"/>
    <p:sldId id="309" r:id="rId12"/>
    <p:sldId id="367" r:id="rId13"/>
    <p:sldId id="280" r:id="rId14"/>
    <p:sldId id="335" r:id="rId15"/>
    <p:sldId id="334" r:id="rId16"/>
    <p:sldId id="336" r:id="rId17"/>
    <p:sldId id="340" r:id="rId18"/>
    <p:sldId id="368" r:id="rId19"/>
    <p:sldId id="341" r:id="rId20"/>
    <p:sldId id="342" r:id="rId21"/>
    <p:sldId id="343" r:id="rId22"/>
    <p:sldId id="339" r:id="rId23"/>
    <p:sldId id="344" r:id="rId24"/>
    <p:sldId id="366" r:id="rId25"/>
    <p:sldId id="299" r:id="rId26"/>
    <p:sldId id="369" r:id="rId27"/>
    <p:sldId id="371" r:id="rId28"/>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Tahoma" charset="0"/>
        <a:ea typeface="ＭＳ Ｐゴシック" charset="0"/>
        <a:cs typeface="+mn-cs"/>
      </a:defRPr>
    </a:lvl1pPr>
    <a:lvl2pPr marL="457200" algn="l" rtl="0" fontAlgn="base">
      <a:spcBef>
        <a:spcPct val="0"/>
      </a:spcBef>
      <a:spcAft>
        <a:spcPct val="0"/>
      </a:spcAft>
      <a:defRPr kern="1200">
        <a:solidFill>
          <a:schemeClr val="tx1"/>
        </a:solidFill>
        <a:latin typeface="Tahoma" charset="0"/>
        <a:ea typeface="ＭＳ Ｐゴシック" charset="0"/>
        <a:cs typeface="+mn-cs"/>
      </a:defRPr>
    </a:lvl2pPr>
    <a:lvl3pPr marL="914400" algn="l" rtl="0" fontAlgn="base">
      <a:spcBef>
        <a:spcPct val="0"/>
      </a:spcBef>
      <a:spcAft>
        <a:spcPct val="0"/>
      </a:spcAft>
      <a:defRPr kern="1200">
        <a:solidFill>
          <a:schemeClr val="tx1"/>
        </a:solidFill>
        <a:latin typeface="Tahoma" charset="0"/>
        <a:ea typeface="ＭＳ Ｐゴシック" charset="0"/>
        <a:cs typeface="+mn-cs"/>
      </a:defRPr>
    </a:lvl3pPr>
    <a:lvl4pPr marL="1371600" algn="l" rtl="0" fontAlgn="base">
      <a:spcBef>
        <a:spcPct val="0"/>
      </a:spcBef>
      <a:spcAft>
        <a:spcPct val="0"/>
      </a:spcAft>
      <a:defRPr kern="1200">
        <a:solidFill>
          <a:schemeClr val="tx1"/>
        </a:solidFill>
        <a:latin typeface="Tahoma" charset="0"/>
        <a:ea typeface="ＭＳ Ｐゴシック" charset="0"/>
        <a:cs typeface="+mn-cs"/>
      </a:defRPr>
    </a:lvl4pPr>
    <a:lvl5pPr marL="1828800" algn="l" rtl="0" fontAlgn="base">
      <a:spcBef>
        <a:spcPct val="0"/>
      </a:spcBef>
      <a:spcAft>
        <a:spcPct val="0"/>
      </a:spcAft>
      <a:defRPr kern="1200">
        <a:solidFill>
          <a:schemeClr val="tx1"/>
        </a:solidFill>
        <a:latin typeface="Tahoma" charset="0"/>
        <a:ea typeface="ＭＳ Ｐゴシック" charset="0"/>
        <a:cs typeface="+mn-cs"/>
      </a:defRPr>
    </a:lvl5pPr>
    <a:lvl6pPr marL="2286000" algn="l" defTabSz="457200" rtl="0" eaLnBrk="1" latinLnBrk="0" hangingPunct="1">
      <a:defRPr kern="1200">
        <a:solidFill>
          <a:schemeClr val="tx1"/>
        </a:solidFill>
        <a:latin typeface="Tahoma" charset="0"/>
        <a:ea typeface="ＭＳ Ｐゴシック" charset="0"/>
        <a:cs typeface="+mn-cs"/>
      </a:defRPr>
    </a:lvl6pPr>
    <a:lvl7pPr marL="2743200" algn="l" defTabSz="457200" rtl="0" eaLnBrk="1" latinLnBrk="0" hangingPunct="1">
      <a:defRPr kern="1200">
        <a:solidFill>
          <a:schemeClr val="tx1"/>
        </a:solidFill>
        <a:latin typeface="Tahoma" charset="0"/>
        <a:ea typeface="ＭＳ Ｐゴシック" charset="0"/>
        <a:cs typeface="+mn-cs"/>
      </a:defRPr>
    </a:lvl7pPr>
    <a:lvl8pPr marL="3200400" algn="l" defTabSz="457200" rtl="0" eaLnBrk="1" latinLnBrk="0" hangingPunct="1">
      <a:defRPr kern="1200">
        <a:solidFill>
          <a:schemeClr val="tx1"/>
        </a:solidFill>
        <a:latin typeface="Tahoma" charset="0"/>
        <a:ea typeface="ＭＳ Ｐゴシック" charset="0"/>
        <a:cs typeface="+mn-cs"/>
      </a:defRPr>
    </a:lvl8pPr>
    <a:lvl9pPr marL="3657600" algn="l" defTabSz="457200" rtl="0" eaLnBrk="1" latinLnBrk="0" hangingPunct="1">
      <a:defRPr kern="1200">
        <a:solidFill>
          <a:schemeClr val="tx1"/>
        </a:solidFill>
        <a:latin typeface="Tahoma"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00FF"/>
    <a:srgbClr val="FF0066"/>
    <a:srgbClr val="FFF0CB"/>
    <a:srgbClr val="000000"/>
    <a:srgbClr val="FF0000"/>
    <a:srgbClr val="FFEE4B"/>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p:scale>
          <a:sx n="50" d="100"/>
          <a:sy n="50" d="100"/>
        </p:scale>
        <p:origin x="-1950" y="-51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83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83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83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862292CC-2307-7E4D-9FA2-946277D91D20}" type="slidenum">
              <a:rPr lang="en-US"/>
              <a:pPr/>
              <a:t>‹#›</a:t>
            </a:fld>
            <a:endParaRPr lang="en-US"/>
          </a:p>
        </p:txBody>
      </p:sp>
    </p:spTree>
    <p:extLst>
      <p:ext uri="{BB962C8B-B14F-4D97-AF65-F5344CB8AC3E}">
        <p14:creationId xmlns:p14="http://schemas.microsoft.com/office/powerpoint/2010/main" val="5062085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5746" name="Group 2"/>
          <p:cNvGrpSpPr>
            <a:grpSpLocks/>
          </p:cNvGrpSpPr>
          <p:nvPr/>
        </p:nvGrpSpPr>
        <p:grpSpPr bwMode="auto">
          <a:xfrm>
            <a:off x="0" y="0"/>
            <a:ext cx="8458200" cy="5943600"/>
            <a:chOff x="0" y="0"/>
            <a:chExt cx="5328" cy="3744"/>
          </a:xfrm>
        </p:grpSpPr>
        <p:sp>
          <p:nvSpPr>
            <p:cNvPr id="41574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4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574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CA" noProof="0" smtClean="0"/>
              <a:t>Click to edit Master subtitle style</a:t>
            </a:r>
          </a:p>
        </p:txBody>
      </p:sp>
      <p:sp>
        <p:nvSpPr>
          <p:cNvPr id="415750" name="Rectangle 6"/>
          <p:cNvSpPr>
            <a:spLocks noGrp="1" noChangeArrowheads="1"/>
          </p:cNvSpPr>
          <p:nvPr>
            <p:ph type="dt" sz="quarter" idx="2"/>
          </p:nvPr>
        </p:nvSpPr>
        <p:spPr/>
        <p:txBody>
          <a:bodyPr/>
          <a:lstStyle>
            <a:lvl1pPr>
              <a:defRPr/>
            </a:lvl1pPr>
          </a:lstStyle>
          <a:p>
            <a:endParaRPr lang="en-CA"/>
          </a:p>
        </p:txBody>
      </p:sp>
      <p:sp>
        <p:nvSpPr>
          <p:cNvPr id="415751" name="Rectangle 7"/>
          <p:cNvSpPr>
            <a:spLocks noGrp="1" noChangeArrowheads="1"/>
          </p:cNvSpPr>
          <p:nvPr>
            <p:ph type="ftr" sz="quarter" idx="3"/>
          </p:nvPr>
        </p:nvSpPr>
        <p:spPr/>
        <p:txBody>
          <a:bodyPr/>
          <a:lstStyle>
            <a:lvl1pPr>
              <a:defRPr/>
            </a:lvl1pPr>
          </a:lstStyle>
          <a:p>
            <a:endParaRPr lang="en-CA"/>
          </a:p>
        </p:txBody>
      </p:sp>
      <p:sp>
        <p:nvSpPr>
          <p:cNvPr id="415752" name="Rectangle 8"/>
          <p:cNvSpPr>
            <a:spLocks noGrp="1" noChangeArrowheads="1"/>
          </p:cNvSpPr>
          <p:nvPr>
            <p:ph type="sldNum" sz="quarter" idx="4"/>
          </p:nvPr>
        </p:nvSpPr>
        <p:spPr/>
        <p:txBody>
          <a:bodyPr/>
          <a:lstStyle>
            <a:lvl1pPr>
              <a:defRPr/>
            </a:lvl1pPr>
          </a:lstStyle>
          <a:p>
            <a:fld id="{EE10D7DD-8C63-5B46-BCA3-F1AD21EF33DD}" type="slidenum">
              <a:rPr lang="en-CA"/>
              <a:pPr/>
              <a:t>‹#›</a:t>
            </a:fld>
            <a:endParaRPr lang="en-CA"/>
          </a:p>
        </p:txBody>
      </p:sp>
      <p:sp>
        <p:nvSpPr>
          <p:cNvPr id="41575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CA" noProof="0" smtClean="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4B582C96-96E1-0141-A767-834A64ECA700}" type="slidenum">
              <a:rPr lang="en-CA"/>
              <a:pPr/>
              <a:t>‹#›</a:t>
            </a:fld>
            <a:endParaRPr lang="en-CA"/>
          </a:p>
        </p:txBody>
      </p:sp>
    </p:spTree>
    <p:extLst>
      <p:ext uri="{BB962C8B-B14F-4D97-AF65-F5344CB8AC3E}">
        <p14:creationId xmlns:p14="http://schemas.microsoft.com/office/powerpoint/2010/main" val="78230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4ED9CDD-FBC0-AA4D-A4A1-4DECAE8C0FE7}" type="slidenum">
              <a:rPr lang="en-CA"/>
              <a:pPr/>
              <a:t>‹#›</a:t>
            </a:fld>
            <a:endParaRPr lang="en-CA"/>
          </a:p>
        </p:txBody>
      </p:sp>
    </p:spTree>
    <p:extLst>
      <p:ext uri="{BB962C8B-B14F-4D97-AF65-F5344CB8AC3E}">
        <p14:creationId xmlns:p14="http://schemas.microsoft.com/office/powerpoint/2010/main" val="278931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C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C7F858E-2070-C043-A597-C8A9D300FD38}" type="slidenum">
              <a:rPr lang="en-CA"/>
              <a:pPr/>
              <a:t>‹#›</a:t>
            </a:fld>
            <a:endParaRPr lang="en-CA"/>
          </a:p>
        </p:txBody>
      </p:sp>
    </p:spTree>
    <p:extLst>
      <p:ext uri="{BB962C8B-B14F-4D97-AF65-F5344CB8AC3E}">
        <p14:creationId xmlns:p14="http://schemas.microsoft.com/office/powerpoint/2010/main" val="294699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CA"/>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CA"/>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E9186283-F08F-294B-99BC-D3DD9B132FD2}" type="slidenum">
              <a:rPr lang="en-CA"/>
              <a:pPr/>
              <a:t>‹#›</a:t>
            </a:fld>
            <a:endParaRPr lang="en-CA"/>
          </a:p>
        </p:txBody>
      </p:sp>
    </p:spTree>
    <p:extLst>
      <p:ext uri="{BB962C8B-B14F-4D97-AF65-F5344CB8AC3E}">
        <p14:creationId xmlns:p14="http://schemas.microsoft.com/office/powerpoint/2010/main" val="39516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C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56C5411-A5B2-B143-B236-72DD61BEE509}" type="slidenum">
              <a:rPr lang="en-CA"/>
              <a:pPr/>
              <a:t>‹#›</a:t>
            </a:fld>
            <a:endParaRPr lang="en-CA"/>
          </a:p>
        </p:txBody>
      </p:sp>
    </p:spTree>
    <p:extLst>
      <p:ext uri="{BB962C8B-B14F-4D97-AF65-F5344CB8AC3E}">
        <p14:creationId xmlns:p14="http://schemas.microsoft.com/office/powerpoint/2010/main" val="138485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4298F214-AEDD-8043-9C5A-5CF789D8113B}" type="slidenum">
              <a:rPr lang="en-CA"/>
              <a:pPr/>
              <a:t>‹#›</a:t>
            </a:fld>
            <a:endParaRPr lang="en-CA"/>
          </a:p>
        </p:txBody>
      </p:sp>
    </p:spTree>
    <p:extLst>
      <p:ext uri="{BB962C8B-B14F-4D97-AF65-F5344CB8AC3E}">
        <p14:creationId xmlns:p14="http://schemas.microsoft.com/office/powerpoint/2010/main" val="99672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A8BCAF4-C68E-824F-9D0B-B2094FC96AE0}" type="slidenum">
              <a:rPr lang="en-CA"/>
              <a:pPr/>
              <a:t>‹#›</a:t>
            </a:fld>
            <a:endParaRPr lang="en-CA"/>
          </a:p>
        </p:txBody>
      </p:sp>
    </p:spTree>
    <p:extLst>
      <p:ext uri="{BB962C8B-B14F-4D97-AF65-F5344CB8AC3E}">
        <p14:creationId xmlns:p14="http://schemas.microsoft.com/office/powerpoint/2010/main" val="21314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3AD5962B-905E-5B45-9BDE-5D0303C9C64C}" type="slidenum">
              <a:rPr lang="en-CA"/>
              <a:pPr/>
              <a:t>‹#›</a:t>
            </a:fld>
            <a:endParaRPr lang="en-CA"/>
          </a:p>
        </p:txBody>
      </p:sp>
    </p:spTree>
    <p:extLst>
      <p:ext uri="{BB962C8B-B14F-4D97-AF65-F5344CB8AC3E}">
        <p14:creationId xmlns:p14="http://schemas.microsoft.com/office/powerpoint/2010/main" val="2330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AD41AAF2-317D-E448-B680-CF19A22530B1}" type="slidenum">
              <a:rPr lang="en-CA"/>
              <a:pPr/>
              <a:t>‹#›</a:t>
            </a:fld>
            <a:endParaRPr lang="en-CA"/>
          </a:p>
        </p:txBody>
      </p:sp>
    </p:spTree>
    <p:extLst>
      <p:ext uri="{BB962C8B-B14F-4D97-AF65-F5344CB8AC3E}">
        <p14:creationId xmlns:p14="http://schemas.microsoft.com/office/powerpoint/2010/main" val="96977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50B5C37D-3D00-8240-B67F-DA03440DC5A9}" type="slidenum">
              <a:rPr lang="en-CA"/>
              <a:pPr/>
              <a:t>‹#›</a:t>
            </a:fld>
            <a:endParaRPr lang="en-CA"/>
          </a:p>
        </p:txBody>
      </p:sp>
    </p:spTree>
    <p:extLst>
      <p:ext uri="{BB962C8B-B14F-4D97-AF65-F5344CB8AC3E}">
        <p14:creationId xmlns:p14="http://schemas.microsoft.com/office/powerpoint/2010/main" val="153423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30BDA75E-4E61-3849-BF95-3BE971807C4B}" type="slidenum">
              <a:rPr lang="en-CA"/>
              <a:pPr/>
              <a:t>‹#›</a:t>
            </a:fld>
            <a:endParaRPr lang="en-CA"/>
          </a:p>
        </p:txBody>
      </p:sp>
    </p:spTree>
    <p:extLst>
      <p:ext uri="{BB962C8B-B14F-4D97-AF65-F5344CB8AC3E}">
        <p14:creationId xmlns:p14="http://schemas.microsoft.com/office/powerpoint/2010/main" val="23948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DDE771D-BA3E-B940-BF0A-D48A066832D4}" type="slidenum">
              <a:rPr lang="en-CA"/>
              <a:pPr/>
              <a:t>‹#›</a:t>
            </a:fld>
            <a:endParaRPr lang="en-CA"/>
          </a:p>
        </p:txBody>
      </p:sp>
    </p:spTree>
    <p:extLst>
      <p:ext uri="{BB962C8B-B14F-4D97-AF65-F5344CB8AC3E}">
        <p14:creationId xmlns:p14="http://schemas.microsoft.com/office/powerpoint/2010/main" val="4124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0F7471FB-78FC-8A43-A028-83D6C8375A94}" type="slidenum">
              <a:rPr lang="en-CA"/>
              <a:pPr/>
              <a:t>‹#›</a:t>
            </a:fld>
            <a:endParaRPr lang="en-CA"/>
          </a:p>
        </p:txBody>
      </p:sp>
    </p:spTree>
    <p:extLst>
      <p:ext uri="{BB962C8B-B14F-4D97-AF65-F5344CB8AC3E}">
        <p14:creationId xmlns:p14="http://schemas.microsoft.com/office/powerpoint/2010/main" val="88779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4722" name="Group 2"/>
          <p:cNvGrpSpPr>
            <a:grpSpLocks/>
          </p:cNvGrpSpPr>
          <p:nvPr/>
        </p:nvGrpSpPr>
        <p:grpSpPr bwMode="auto">
          <a:xfrm>
            <a:off x="0" y="0"/>
            <a:ext cx="7242175" cy="1981200"/>
            <a:chOff x="0" y="0"/>
            <a:chExt cx="4562" cy="1248"/>
          </a:xfrm>
        </p:grpSpPr>
        <p:sp>
          <p:nvSpPr>
            <p:cNvPr id="41472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41472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41472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41472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1472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CA"/>
          </a:p>
        </p:txBody>
      </p:sp>
      <p:sp>
        <p:nvSpPr>
          <p:cNvPr id="41472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CA"/>
          </a:p>
        </p:txBody>
      </p:sp>
      <p:sp>
        <p:nvSpPr>
          <p:cNvPr id="41472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C76E7C3-05C5-0049-8E03-38BAA9EDFDFF}" type="slidenum">
              <a:rPr lang="en-CA"/>
              <a:pPr/>
              <a:t>‹#›</a:t>
            </a:fld>
            <a:endParaRPr lang="en-CA"/>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fontAlgn="base">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andomhouse.com/knopf/authors/watson/images3.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NJxobgkPEAo&amp;feature=related" TargetMode="External"/><Relationship Id="rId2" Type="http://schemas.openxmlformats.org/officeDocument/2006/relationships/hyperlink" Target="http://www.youtube.com/watch?v=PEDQoQuIhkg" TargetMode="External"/><Relationship Id="rId1" Type="http://schemas.openxmlformats.org/officeDocument/2006/relationships/slideLayout" Target="../slideLayouts/slideLayout2.xml"/><Relationship Id="rId4" Type="http://schemas.openxmlformats.org/officeDocument/2006/relationships/hyperlink" Target="http://www.youtube.com/watch?v=gE46bMA0Z1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457200" y="274638"/>
            <a:ext cx="8229600" cy="3225800"/>
          </a:xfrm>
        </p:spPr>
        <p:txBody>
          <a:bodyPr/>
          <a:lstStyle/>
          <a:p>
            <a:r>
              <a:rPr lang="en-US" sz="6000">
                <a:latin typeface="Snap ITC" charset="0"/>
              </a:rPr>
              <a:t>PROTEIN SYNTHESIS</a:t>
            </a:r>
          </a:p>
        </p:txBody>
      </p:sp>
      <p:sp>
        <p:nvSpPr>
          <p:cNvPr id="606211" name="Rectangle 3"/>
          <p:cNvSpPr>
            <a:spLocks noGrp="1" noChangeArrowheads="1"/>
          </p:cNvSpPr>
          <p:nvPr>
            <p:ph type="body" idx="1"/>
          </p:nvPr>
        </p:nvSpPr>
        <p:spPr>
          <a:xfrm>
            <a:off x="468313" y="3284538"/>
            <a:ext cx="8229600" cy="936625"/>
          </a:xfrm>
        </p:spPr>
        <p:txBody>
          <a:bodyPr/>
          <a:lstStyle/>
          <a:p>
            <a:pPr algn="ctr">
              <a:buFont typeface="Wingdings" charset="0"/>
              <a:buNone/>
            </a:pPr>
            <a:r>
              <a:rPr lang="en-US" sz="4000">
                <a:latin typeface="Times New Roman" charset="0"/>
              </a:rPr>
              <a:t>Or… how our bodies make proteins!</a:t>
            </a:r>
          </a:p>
        </p:txBody>
      </p:sp>
      <p:pic>
        <p:nvPicPr>
          <p:cNvPr id="606212" name="Picture 4" descr="codominance ro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37063"/>
            <a:ext cx="3057525" cy="2184400"/>
          </a:xfrm>
          <a:prstGeom prst="rect">
            <a:avLst/>
          </a:prstGeom>
          <a:noFill/>
          <a:extLst>
            <a:ext uri="{909E8E84-426E-40DD-AFC4-6F175D3DCCD1}">
              <a14:hiddenFill xmlns:a14="http://schemas.microsoft.com/office/drawing/2010/main">
                <a:solidFill>
                  <a:srgbClr val="FFFFFF"/>
                </a:solidFill>
              </a14:hiddenFill>
            </a:ext>
          </a:extLst>
        </p:spPr>
      </p:pic>
      <p:pic>
        <p:nvPicPr>
          <p:cNvPr id="606213" name="Picture 5" descr="plica semilun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581525"/>
            <a:ext cx="238125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606214" name="Picture 6" descr="eubact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508500"/>
            <a:ext cx="2671762" cy="209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Oval 2"/>
          <p:cNvSpPr>
            <a:spLocks noChangeArrowheads="1"/>
          </p:cNvSpPr>
          <p:nvPr/>
        </p:nvSpPr>
        <p:spPr bwMode="auto">
          <a:xfrm>
            <a:off x="0" y="549275"/>
            <a:ext cx="5940425" cy="5876925"/>
          </a:xfrm>
          <a:prstGeom prst="ellipse">
            <a:avLst/>
          </a:prstGeom>
          <a:solidFill>
            <a:schemeClr val="accent2">
              <a:alpha val="70000"/>
            </a:schemeClr>
          </a:solidFill>
          <a:ln w="57150">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51" name="Oval 3"/>
          <p:cNvSpPr>
            <a:spLocks noChangeArrowheads="1"/>
          </p:cNvSpPr>
          <p:nvPr/>
        </p:nvSpPr>
        <p:spPr bwMode="auto">
          <a:xfrm>
            <a:off x="3059113" y="549275"/>
            <a:ext cx="6084887" cy="5876925"/>
          </a:xfrm>
          <a:prstGeom prst="ellipse">
            <a:avLst/>
          </a:prstGeom>
          <a:solidFill>
            <a:srgbClr val="FF0000">
              <a:alpha val="30000"/>
            </a:srgbClr>
          </a:solidFill>
          <a:ln w="5715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9652" name="Text Box 4"/>
          <p:cNvSpPr txBox="1">
            <a:spLocks noChangeArrowheads="1"/>
          </p:cNvSpPr>
          <p:nvPr/>
        </p:nvSpPr>
        <p:spPr bwMode="auto">
          <a:xfrm>
            <a:off x="1619250" y="1125538"/>
            <a:ext cx="1584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u="sng">
                <a:latin typeface="Snap ITC" charset="0"/>
              </a:rPr>
              <a:t>DNA</a:t>
            </a:r>
            <a:endParaRPr lang="en-CA" sz="2800" b="1" u="sng">
              <a:latin typeface="Snap ITC" charset="0"/>
            </a:endParaRPr>
          </a:p>
        </p:txBody>
      </p:sp>
      <p:sp>
        <p:nvSpPr>
          <p:cNvPr id="539653" name="Text Box 5"/>
          <p:cNvSpPr txBox="1">
            <a:spLocks noChangeArrowheads="1"/>
          </p:cNvSpPr>
          <p:nvPr/>
        </p:nvSpPr>
        <p:spPr bwMode="auto">
          <a:xfrm>
            <a:off x="6227763" y="1125538"/>
            <a:ext cx="1116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u="sng">
                <a:latin typeface="Snap ITC" charset="0"/>
              </a:rPr>
              <a:t>RNA</a:t>
            </a:r>
            <a:endParaRPr lang="en-CA" sz="2800" b="1" u="sng">
              <a:latin typeface="Snap ITC" charset="0"/>
            </a:endParaRPr>
          </a:p>
        </p:txBody>
      </p:sp>
      <p:sp>
        <p:nvSpPr>
          <p:cNvPr id="539654" name="Text Box 6"/>
          <p:cNvSpPr txBox="1">
            <a:spLocks noChangeArrowheads="1"/>
          </p:cNvSpPr>
          <p:nvPr/>
        </p:nvSpPr>
        <p:spPr bwMode="auto">
          <a:xfrm>
            <a:off x="250825" y="2133600"/>
            <a:ext cx="31686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2200">
                <a:latin typeface="Times New Roman" charset="0"/>
              </a:rPr>
              <a:t> Double stranded          molecule</a:t>
            </a:r>
          </a:p>
          <a:p>
            <a:pPr>
              <a:spcBef>
                <a:spcPct val="50000"/>
              </a:spcBef>
              <a:buFontTx/>
              <a:buChar char="-"/>
            </a:pPr>
            <a:r>
              <a:rPr lang="en-US" sz="2200">
                <a:latin typeface="Times New Roman" charset="0"/>
              </a:rPr>
              <a:t> Contains Thymine</a:t>
            </a:r>
          </a:p>
          <a:p>
            <a:pPr>
              <a:spcBef>
                <a:spcPct val="50000"/>
              </a:spcBef>
              <a:buFontTx/>
              <a:buChar char="-"/>
            </a:pPr>
            <a:r>
              <a:rPr lang="en-US" sz="2200">
                <a:latin typeface="Times New Roman" charset="0"/>
              </a:rPr>
              <a:t> Contains deoxyribose sugar</a:t>
            </a:r>
          </a:p>
          <a:p>
            <a:pPr>
              <a:spcBef>
                <a:spcPct val="50000"/>
              </a:spcBef>
            </a:pPr>
            <a:r>
              <a:rPr lang="en-US" sz="2200">
                <a:latin typeface="Times New Roman" charset="0"/>
              </a:rPr>
              <a:t>- Found only in nucleus</a:t>
            </a:r>
            <a:endParaRPr lang="en-CA" sz="2200">
              <a:latin typeface="Times New Roman" charset="0"/>
            </a:endParaRPr>
          </a:p>
        </p:txBody>
      </p:sp>
      <p:sp>
        <p:nvSpPr>
          <p:cNvPr id="539655" name="Text Box 7"/>
          <p:cNvSpPr txBox="1">
            <a:spLocks noChangeArrowheads="1"/>
          </p:cNvSpPr>
          <p:nvPr/>
        </p:nvSpPr>
        <p:spPr bwMode="auto">
          <a:xfrm>
            <a:off x="6227763" y="2133600"/>
            <a:ext cx="2520950"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2200">
                <a:latin typeface="Times New Roman" charset="0"/>
              </a:rPr>
              <a:t> Single stranded molecule</a:t>
            </a:r>
          </a:p>
          <a:p>
            <a:pPr>
              <a:spcBef>
                <a:spcPct val="50000"/>
              </a:spcBef>
              <a:buFontTx/>
              <a:buChar char="-"/>
            </a:pPr>
            <a:r>
              <a:rPr lang="en-US" sz="2200">
                <a:latin typeface="Times New Roman" charset="0"/>
              </a:rPr>
              <a:t> Contains uracil</a:t>
            </a:r>
          </a:p>
          <a:p>
            <a:pPr>
              <a:spcBef>
                <a:spcPct val="50000"/>
              </a:spcBef>
              <a:buFontTx/>
              <a:buChar char="-"/>
            </a:pPr>
            <a:r>
              <a:rPr lang="en-US" sz="2200">
                <a:latin typeface="Times New Roman" charset="0"/>
              </a:rPr>
              <a:t> Contains ribose sugar</a:t>
            </a:r>
          </a:p>
          <a:p>
            <a:pPr>
              <a:spcBef>
                <a:spcPct val="50000"/>
              </a:spcBef>
            </a:pPr>
            <a:r>
              <a:rPr lang="en-US" sz="2200">
                <a:latin typeface="Times New Roman" charset="0"/>
              </a:rPr>
              <a:t>- Found in nucleus and cytoplasm</a:t>
            </a:r>
            <a:endParaRPr lang="en-CA" sz="2200">
              <a:latin typeface="Times New Roman" charset="0"/>
            </a:endParaRPr>
          </a:p>
        </p:txBody>
      </p:sp>
      <p:sp>
        <p:nvSpPr>
          <p:cNvPr id="539656" name="Text Box 8"/>
          <p:cNvSpPr txBox="1">
            <a:spLocks noChangeArrowheads="1"/>
          </p:cNvSpPr>
          <p:nvPr/>
        </p:nvSpPr>
        <p:spPr bwMode="auto">
          <a:xfrm>
            <a:off x="3563938" y="2205038"/>
            <a:ext cx="2376487"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2200">
                <a:latin typeface="Times New Roman" charset="0"/>
              </a:rPr>
              <a:t> Made of nucleotides</a:t>
            </a:r>
          </a:p>
          <a:p>
            <a:pPr>
              <a:spcBef>
                <a:spcPct val="50000"/>
              </a:spcBef>
            </a:pPr>
            <a:r>
              <a:rPr lang="en-US" sz="2200">
                <a:latin typeface="Times New Roman" charset="0"/>
              </a:rPr>
              <a:t>- Contain adenine, guanine and cytosine</a:t>
            </a:r>
            <a:endParaRPr lang="en-CA" sz="2200">
              <a:latin typeface="Times New Roman" charset="0"/>
            </a:endParaRPr>
          </a:p>
        </p:txBody>
      </p:sp>
      <p:sp>
        <p:nvSpPr>
          <p:cNvPr id="539657" name="Text Box 9"/>
          <p:cNvSpPr txBox="1">
            <a:spLocks noChangeArrowheads="1"/>
          </p:cNvSpPr>
          <p:nvPr/>
        </p:nvSpPr>
        <p:spPr bwMode="auto">
          <a:xfrm>
            <a:off x="3995738" y="1484313"/>
            <a:ext cx="1116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u="sng">
                <a:latin typeface="Snap ITC" charset="0"/>
              </a:rPr>
              <a:t>Both</a:t>
            </a:r>
            <a:endParaRPr lang="en-CA" sz="2800" b="1" u="sng">
              <a:latin typeface="Snap ITC"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sz="3200">
                <a:latin typeface="Snap ITC" charset="0"/>
              </a:rPr>
              <a:t>Does this diagram represent DNA or RNA?  How can you tell?</a:t>
            </a:r>
            <a:endParaRPr lang="en-CA" sz="3200">
              <a:latin typeface="Snap ITC" charset="0"/>
            </a:endParaRPr>
          </a:p>
        </p:txBody>
      </p:sp>
      <p:pic>
        <p:nvPicPr>
          <p:cNvPr id="540675" name="Picture 3" descr="u4fg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539875"/>
            <a:ext cx="6275387" cy="5318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540676" name="Group 4"/>
          <p:cNvGrpSpPr>
            <a:grpSpLocks/>
          </p:cNvGrpSpPr>
          <p:nvPr/>
        </p:nvGrpSpPr>
        <p:grpSpPr bwMode="auto">
          <a:xfrm>
            <a:off x="1692275" y="1773238"/>
            <a:ext cx="6048375" cy="4895850"/>
            <a:chOff x="1066" y="1117"/>
            <a:chExt cx="3810" cy="3084"/>
          </a:xfrm>
        </p:grpSpPr>
        <p:sp>
          <p:nvSpPr>
            <p:cNvPr id="540677" name="Rectangle 5"/>
            <p:cNvSpPr>
              <a:spLocks noChangeArrowheads="1"/>
            </p:cNvSpPr>
            <p:nvPr/>
          </p:nvSpPr>
          <p:spPr bwMode="auto">
            <a:xfrm>
              <a:off x="1383" y="3793"/>
              <a:ext cx="454"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78" name="Rectangle 6"/>
            <p:cNvSpPr>
              <a:spLocks noChangeArrowheads="1"/>
            </p:cNvSpPr>
            <p:nvPr/>
          </p:nvSpPr>
          <p:spPr bwMode="auto">
            <a:xfrm>
              <a:off x="4150" y="4020"/>
              <a:ext cx="40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79" name="Rectangle 7"/>
            <p:cNvSpPr>
              <a:spLocks noChangeArrowheads="1"/>
            </p:cNvSpPr>
            <p:nvPr/>
          </p:nvSpPr>
          <p:spPr bwMode="auto">
            <a:xfrm>
              <a:off x="1383" y="1162"/>
              <a:ext cx="408"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80" name="Rectangle 8"/>
            <p:cNvSpPr>
              <a:spLocks noChangeArrowheads="1"/>
            </p:cNvSpPr>
            <p:nvPr/>
          </p:nvSpPr>
          <p:spPr bwMode="auto">
            <a:xfrm>
              <a:off x="4014" y="1117"/>
              <a:ext cx="454"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81" name="Rectangle 9"/>
            <p:cNvSpPr>
              <a:spLocks noChangeArrowheads="1"/>
            </p:cNvSpPr>
            <p:nvPr/>
          </p:nvSpPr>
          <p:spPr bwMode="auto">
            <a:xfrm>
              <a:off x="1066" y="1570"/>
              <a:ext cx="136" cy="18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82" name="Rectangle 10"/>
            <p:cNvSpPr>
              <a:spLocks noChangeArrowheads="1"/>
            </p:cNvSpPr>
            <p:nvPr/>
          </p:nvSpPr>
          <p:spPr bwMode="auto">
            <a:xfrm>
              <a:off x="1156" y="2750"/>
              <a:ext cx="363" cy="1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83" name="Rectangle 11"/>
            <p:cNvSpPr>
              <a:spLocks noChangeArrowheads="1"/>
            </p:cNvSpPr>
            <p:nvPr/>
          </p:nvSpPr>
          <p:spPr bwMode="auto">
            <a:xfrm>
              <a:off x="4694" y="1525"/>
              <a:ext cx="182" cy="190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0684" name="Rectangle 12"/>
            <p:cNvSpPr>
              <a:spLocks noChangeArrowheads="1"/>
            </p:cNvSpPr>
            <p:nvPr/>
          </p:nvSpPr>
          <p:spPr bwMode="auto">
            <a:xfrm>
              <a:off x="4422" y="2432"/>
              <a:ext cx="318" cy="18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0" y="0"/>
            <a:ext cx="4330700" cy="1052513"/>
          </a:xfrm>
        </p:spPr>
        <p:txBody>
          <a:bodyPr/>
          <a:lstStyle/>
          <a:p>
            <a:r>
              <a:rPr lang="en-US">
                <a:solidFill>
                  <a:srgbClr val="FFEE4B"/>
                </a:solidFill>
                <a:latin typeface="Snap ITC" charset="0"/>
              </a:rPr>
              <a:t>You are a</a:t>
            </a:r>
          </a:p>
        </p:txBody>
      </p:sp>
      <p:pic>
        <p:nvPicPr>
          <p:cNvPr id="621572" name="Picture 4" descr="gen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25538"/>
            <a:ext cx="6048375"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57200" y="381000"/>
            <a:ext cx="8362950" cy="3408363"/>
          </a:xfrm>
        </p:spPr>
        <p:txBody>
          <a:bodyPr/>
          <a:lstStyle/>
          <a:p>
            <a:r>
              <a:rPr lang="en-US" sz="2800">
                <a:solidFill>
                  <a:schemeClr val="hlink"/>
                </a:solidFill>
                <a:effectLst/>
                <a:latin typeface="Times New Roman" charset="0"/>
              </a:rPr>
              <a:t>DNA contains the code (recipe) that tells the cell how to assemble proteins from amino acids.</a:t>
            </a:r>
            <a:r>
              <a:rPr lang="en-US" sz="3200">
                <a:solidFill>
                  <a:schemeClr val="hlink"/>
                </a:solidFill>
                <a:effectLst/>
                <a:latin typeface="Times New Roman" charset="0"/>
              </a:rPr>
              <a:t/>
            </a:r>
            <a:br>
              <a:rPr lang="en-US" sz="3200">
                <a:solidFill>
                  <a:schemeClr val="hlink"/>
                </a:solidFill>
                <a:effectLst/>
                <a:latin typeface="Times New Roman" charset="0"/>
              </a:rPr>
            </a:br>
            <a:r>
              <a:rPr lang="en-US" sz="4000" i="1">
                <a:latin typeface="Times New Roman" charset="0"/>
              </a:rPr>
              <a:t/>
            </a:r>
            <a:br>
              <a:rPr lang="en-US" sz="4000" i="1">
                <a:latin typeface="Times New Roman" charset="0"/>
              </a:rPr>
            </a:br>
            <a:r>
              <a:rPr lang="en-US" sz="4000" i="1">
                <a:latin typeface="Times New Roman" charset="0"/>
              </a:rPr>
              <a:t/>
            </a:r>
            <a:br>
              <a:rPr lang="en-US" sz="4000" i="1">
                <a:latin typeface="Times New Roman" charset="0"/>
              </a:rPr>
            </a:br>
            <a:r>
              <a:rPr lang="en-US" sz="2800">
                <a:latin typeface="Times New Roman" charset="0"/>
              </a:rPr>
              <a:t>Three bases </a:t>
            </a:r>
            <a:r>
              <a:rPr lang="en-US" sz="2800">
                <a:solidFill>
                  <a:schemeClr val="hlink"/>
                </a:solidFill>
                <a:latin typeface="Times New Roman" charset="0"/>
              </a:rPr>
              <a:t>(triplet)</a:t>
            </a:r>
            <a:r>
              <a:rPr lang="en-US" sz="2800">
                <a:latin typeface="Times New Roman" charset="0"/>
              </a:rPr>
              <a:t> on the active strand of DNA stand for one amino acid.</a:t>
            </a:r>
            <a:endParaRPr lang="en-CA" sz="2800">
              <a:latin typeface="Times New Roman" charset="0"/>
            </a:endParaRPr>
          </a:p>
        </p:txBody>
      </p:sp>
      <p:sp>
        <p:nvSpPr>
          <p:cNvPr id="480270" name="Line 14"/>
          <p:cNvSpPr>
            <a:spLocks noChangeShapeType="1"/>
          </p:cNvSpPr>
          <p:nvPr/>
        </p:nvSpPr>
        <p:spPr bwMode="auto">
          <a:xfrm>
            <a:off x="990600" y="5257800"/>
            <a:ext cx="754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71" name="Line 15"/>
          <p:cNvSpPr>
            <a:spLocks noChangeShapeType="1"/>
          </p:cNvSpPr>
          <p:nvPr/>
        </p:nvSpPr>
        <p:spPr bwMode="auto">
          <a:xfrm>
            <a:off x="990600" y="59436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75" name="Text Box 19"/>
          <p:cNvSpPr txBox="1">
            <a:spLocks noChangeArrowheads="1"/>
          </p:cNvSpPr>
          <p:nvPr/>
        </p:nvSpPr>
        <p:spPr bwMode="auto">
          <a:xfrm>
            <a:off x="990600" y="56388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A   T   T   C   G   G   C   T   T   A   G   C   A   A   C</a:t>
            </a:r>
            <a:r>
              <a:rPr lang="en-US"/>
              <a:t>   </a:t>
            </a:r>
          </a:p>
        </p:txBody>
      </p:sp>
      <p:sp>
        <p:nvSpPr>
          <p:cNvPr id="480276" name="Oval 20"/>
          <p:cNvSpPr>
            <a:spLocks noChangeArrowheads="1"/>
          </p:cNvSpPr>
          <p:nvPr/>
        </p:nvSpPr>
        <p:spPr bwMode="auto">
          <a:xfrm>
            <a:off x="990600" y="594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0277" name="Oval 21"/>
          <p:cNvSpPr>
            <a:spLocks noChangeArrowheads="1"/>
          </p:cNvSpPr>
          <p:nvPr/>
        </p:nvSpPr>
        <p:spPr bwMode="auto">
          <a:xfrm>
            <a:off x="2133600" y="594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0279" name="Oval 23"/>
          <p:cNvSpPr>
            <a:spLocks noChangeArrowheads="1"/>
          </p:cNvSpPr>
          <p:nvPr/>
        </p:nvSpPr>
        <p:spPr bwMode="auto">
          <a:xfrm>
            <a:off x="3200400" y="594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0280" name="Oval 24"/>
          <p:cNvSpPr>
            <a:spLocks noChangeArrowheads="1"/>
          </p:cNvSpPr>
          <p:nvPr/>
        </p:nvSpPr>
        <p:spPr bwMode="auto">
          <a:xfrm>
            <a:off x="4267200" y="594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0282" name="Oval 26"/>
          <p:cNvSpPr>
            <a:spLocks noChangeArrowheads="1"/>
          </p:cNvSpPr>
          <p:nvPr/>
        </p:nvSpPr>
        <p:spPr bwMode="auto">
          <a:xfrm>
            <a:off x="5334000" y="5943600"/>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0284" name="Line 28"/>
          <p:cNvSpPr>
            <a:spLocks noChangeShapeType="1"/>
          </p:cNvSpPr>
          <p:nvPr/>
        </p:nvSpPr>
        <p:spPr bwMode="auto">
          <a:xfrm>
            <a:off x="6553200" y="5334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85" name="Line 29"/>
          <p:cNvSpPr>
            <a:spLocks noChangeShapeType="1"/>
          </p:cNvSpPr>
          <p:nvPr/>
        </p:nvSpPr>
        <p:spPr bwMode="auto">
          <a:xfrm>
            <a:off x="6934200" y="533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86" name="Line 30"/>
          <p:cNvSpPr>
            <a:spLocks noChangeShapeType="1"/>
          </p:cNvSpPr>
          <p:nvPr/>
        </p:nvSpPr>
        <p:spPr bwMode="auto">
          <a:xfrm>
            <a:off x="7315200" y="533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87" name="Line 31"/>
          <p:cNvSpPr>
            <a:spLocks noChangeShapeType="1"/>
          </p:cNvSpPr>
          <p:nvPr/>
        </p:nvSpPr>
        <p:spPr bwMode="auto">
          <a:xfrm>
            <a:off x="7696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88" name="Line 32"/>
          <p:cNvSpPr>
            <a:spLocks noChangeShapeType="1"/>
          </p:cNvSpPr>
          <p:nvPr/>
        </p:nvSpPr>
        <p:spPr bwMode="auto">
          <a:xfrm>
            <a:off x="80772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0289" name="Line 33"/>
          <p:cNvSpPr>
            <a:spLocks noChangeShapeType="1"/>
          </p:cNvSpPr>
          <p:nvPr/>
        </p:nvSpPr>
        <p:spPr bwMode="auto">
          <a:xfrm>
            <a:off x="84582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3138" name="Line 2"/>
          <p:cNvSpPr>
            <a:spLocks noChangeShapeType="1"/>
          </p:cNvSpPr>
          <p:nvPr/>
        </p:nvSpPr>
        <p:spPr bwMode="auto">
          <a:xfrm>
            <a:off x="1042988" y="5445125"/>
            <a:ext cx="10080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3139" name="Line 3"/>
          <p:cNvSpPr>
            <a:spLocks noChangeShapeType="1"/>
          </p:cNvSpPr>
          <p:nvPr/>
        </p:nvSpPr>
        <p:spPr bwMode="auto">
          <a:xfrm flipH="1">
            <a:off x="1476375" y="3716338"/>
            <a:ext cx="1727200" cy="15843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1835150" y="274638"/>
            <a:ext cx="5257800" cy="2290762"/>
          </a:xfrm>
        </p:spPr>
        <p:txBody>
          <a:bodyPr/>
          <a:lstStyle/>
          <a:p>
            <a:r>
              <a:rPr lang="en-US" sz="5400">
                <a:latin typeface="Times New Roman" charset="0"/>
              </a:rPr>
              <a:t>Summary of protein synthesis</a:t>
            </a:r>
          </a:p>
        </p:txBody>
      </p:sp>
      <p:sp>
        <p:nvSpPr>
          <p:cNvPr id="568323" name="Text Box 3"/>
          <p:cNvSpPr txBox="1">
            <a:spLocks noChangeArrowheads="1"/>
          </p:cNvSpPr>
          <p:nvPr/>
        </p:nvSpPr>
        <p:spPr bwMode="auto">
          <a:xfrm>
            <a:off x="684213" y="2781300"/>
            <a:ext cx="7704137"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a:solidFill>
                  <a:schemeClr val="tx2"/>
                </a:solidFill>
                <a:latin typeface="Times New Roman" charset="0"/>
              </a:rPr>
              <a:t>Transcription</a:t>
            </a:r>
            <a:r>
              <a:rPr lang="en-US" sz="3600">
                <a:solidFill>
                  <a:srgbClr val="FF0066"/>
                </a:solidFill>
                <a:latin typeface="Times New Roman" charset="0"/>
              </a:rPr>
              <a:t> : </a:t>
            </a:r>
            <a:r>
              <a:rPr lang="en-US" sz="3600">
                <a:solidFill>
                  <a:schemeClr val="hlink"/>
                </a:solidFill>
                <a:latin typeface="Times New Roman" charset="0"/>
              </a:rPr>
              <a:t>copying the DNA code into mRNA</a:t>
            </a:r>
          </a:p>
          <a:p>
            <a:pPr>
              <a:spcBef>
                <a:spcPct val="50000"/>
              </a:spcBef>
            </a:pPr>
            <a:r>
              <a:rPr lang="en-US" sz="3600">
                <a:solidFill>
                  <a:schemeClr val="tx2"/>
                </a:solidFill>
                <a:latin typeface="Times New Roman" charset="0"/>
              </a:rPr>
              <a:t>Translation</a:t>
            </a:r>
            <a:r>
              <a:rPr lang="en-US" sz="3600">
                <a:solidFill>
                  <a:srgbClr val="FF0066"/>
                </a:solidFill>
                <a:latin typeface="Times New Roman" charset="0"/>
              </a:rPr>
              <a:t>: </a:t>
            </a:r>
            <a:r>
              <a:rPr lang="en-US" sz="3600">
                <a:solidFill>
                  <a:schemeClr val="hlink"/>
                </a:solidFill>
                <a:latin typeface="Times New Roman" charset="0"/>
              </a:rPr>
              <a:t>reading the mRNA code and assembling the protein from the waiting amino acids.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solidFill>
            <a:srgbClr val="FF0066"/>
          </a:solidFill>
        </p:spPr>
        <p:txBody>
          <a:bodyPr/>
          <a:lstStyle/>
          <a:p>
            <a:r>
              <a:rPr lang="en-US" sz="4000">
                <a:latin typeface="Snap ITC" charset="0"/>
              </a:rPr>
              <a:t>Who are the players in protein synthesis?</a:t>
            </a:r>
          </a:p>
        </p:txBody>
      </p:sp>
      <p:sp>
        <p:nvSpPr>
          <p:cNvPr id="567299" name="Text Box 3"/>
          <p:cNvSpPr txBox="1">
            <a:spLocks noChangeArrowheads="1"/>
          </p:cNvSpPr>
          <p:nvPr/>
        </p:nvSpPr>
        <p:spPr bwMode="auto">
          <a:xfrm>
            <a:off x="228600" y="1676400"/>
            <a:ext cx="86868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600" b="1">
                <a:solidFill>
                  <a:srgbClr val="FF0066"/>
                </a:solidFill>
                <a:latin typeface="Times New Roman" charset="0"/>
              </a:rPr>
              <a:t>Gene</a:t>
            </a:r>
            <a:r>
              <a:rPr lang="en-US" sz="2600" b="1">
                <a:latin typeface="Times New Roman" charset="0"/>
              </a:rPr>
              <a:t> – DNA section that codes for one specific protein. In the nucleus.</a:t>
            </a:r>
          </a:p>
          <a:p>
            <a:pPr>
              <a:spcBef>
                <a:spcPct val="50000"/>
              </a:spcBef>
            </a:pPr>
            <a:r>
              <a:rPr lang="en-US" sz="2600" b="1">
                <a:solidFill>
                  <a:srgbClr val="FF0066"/>
                </a:solidFill>
                <a:latin typeface="Times New Roman" charset="0"/>
              </a:rPr>
              <a:t>Messenger RNA (mRNA)</a:t>
            </a:r>
            <a:r>
              <a:rPr lang="en-US" sz="2600" b="1">
                <a:latin typeface="Times New Roman" charset="0"/>
              </a:rPr>
              <a:t> –reverse copy of the bases transcribed off the active strand of the DNA.  </a:t>
            </a:r>
          </a:p>
          <a:p>
            <a:pPr>
              <a:spcBef>
                <a:spcPct val="50000"/>
              </a:spcBef>
            </a:pPr>
            <a:r>
              <a:rPr lang="en-US" sz="2600" b="1">
                <a:solidFill>
                  <a:srgbClr val="FF0066"/>
                </a:solidFill>
                <a:latin typeface="Times New Roman" charset="0"/>
              </a:rPr>
              <a:t>Ribosome</a:t>
            </a:r>
            <a:r>
              <a:rPr lang="en-US" sz="2600" b="1">
                <a:latin typeface="Times New Roman" charset="0"/>
              </a:rPr>
              <a:t> – Translator and site of protein synthesis.  It reads the base sequence off the mRNA codons, requests a transfer RNA to go and pick up the requested amino acid from the cytoplasm and bring it to the ribosome.</a:t>
            </a:r>
          </a:p>
          <a:p>
            <a:pPr>
              <a:spcBef>
                <a:spcPct val="50000"/>
              </a:spcBef>
            </a:pPr>
            <a:r>
              <a:rPr lang="en-US" sz="2600" b="1">
                <a:solidFill>
                  <a:srgbClr val="FF0066"/>
                </a:solidFill>
                <a:latin typeface="Times New Roman" charset="0"/>
              </a:rPr>
              <a:t>Transfer RNA (tRNA)</a:t>
            </a:r>
            <a:r>
              <a:rPr lang="en-US" sz="2600" b="1">
                <a:latin typeface="Times New Roman" charset="0"/>
              </a:rPr>
              <a:t> – truck that has an anticodon to the currently translated mRNA codon.  Used to pick up requested amino acid and bring it over to ribosome.</a:t>
            </a:r>
          </a:p>
          <a:p>
            <a:pPr>
              <a:spcBef>
                <a:spcPct val="50000"/>
              </a:spcBef>
            </a:pPr>
            <a:endParaRPr lang="en-US" sz="2600" b="1">
              <a:latin typeface="Times New Roman"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0" y="274638"/>
            <a:ext cx="9144000" cy="1143000"/>
          </a:xfrm>
          <a:solidFill>
            <a:srgbClr val="FF0066"/>
          </a:solidFill>
        </p:spPr>
        <p:txBody>
          <a:bodyPr/>
          <a:lstStyle/>
          <a:p>
            <a:r>
              <a:rPr lang="en-US" sz="3600">
                <a:solidFill>
                  <a:srgbClr val="37FF37"/>
                </a:solidFill>
                <a:latin typeface="Snap ITC" charset="0"/>
              </a:rPr>
              <a:t>1. Transcription: </a:t>
            </a:r>
            <a:br>
              <a:rPr lang="en-US" sz="3600">
                <a:solidFill>
                  <a:srgbClr val="37FF37"/>
                </a:solidFill>
                <a:latin typeface="Snap ITC" charset="0"/>
              </a:rPr>
            </a:br>
            <a:r>
              <a:rPr lang="en-US" sz="3600">
                <a:solidFill>
                  <a:srgbClr val="37FF37"/>
                </a:solidFill>
                <a:latin typeface="Snap ITC" charset="0"/>
              </a:rPr>
              <a:t>copying the DNA into mRNA</a:t>
            </a:r>
            <a:r>
              <a:rPr lang="en-US" sz="3600">
                <a:latin typeface="Snap ITC" charset="0"/>
              </a:rPr>
              <a:t> </a:t>
            </a:r>
          </a:p>
        </p:txBody>
      </p:sp>
      <p:sp>
        <p:nvSpPr>
          <p:cNvPr id="569347" name="Text Box 3"/>
          <p:cNvSpPr txBox="1">
            <a:spLocks noChangeArrowheads="1"/>
          </p:cNvSpPr>
          <p:nvPr/>
        </p:nvSpPr>
        <p:spPr bwMode="auto">
          <a:xfrm>
            <a:off x="0" y="17526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69348" name="Text Box 4"/>
          <p:cNvSpPr txBox="1">
            <a:spLocks noChangeArrowheads="1"/>
          </p:cNvSpPr>
          <p:nvPr/>
        </p:nvSpPr>
        <p:spPr bwMode="auto">
          <a:xfrm>
            <a:off x="533400" y="1524000"/>
            <a:ext cx="42672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buFontTx/>
              <a:buAutoNum type="arabicPeriod"/>
            </a:pPr>
            <a:r>
              <a:rPr lang="en-US" sz="2800" b="1">
                <a:solidFill>
                  <a:schemeClr val="hlink"/>
                </a:solidFill>
                <a:latin typeface="Times New Roman" charset="0"/>
              </a:rPr>
              <a:t> </a:t>
            </a:r>
            <a:r>
              <a:rPr lang="en-US" sz="3600" b="1">
                <a:solidFill>
                  <a:schemeClr val="hlink"/>
                </a:solidFill>
                <a:latin typeface="Times New Roman" charset="0"/>
              </a:rPr>
              <a:t>A DNA strand splits exposing the active strand </a:t>
            </a:r>
          </a:p>
          <a:p>
            <a:pPr eaLnBrk="0" hangingPunct="0">
              <a:spcBef>
                <a:spcPct val="50000"/>
              </a:spcBef>
              <a:buFontTx/>
              <a:buAutoNum type="arabicPeriod"/>
            </a:pPr>
            <a:r>
              <a:rPr lang="en-US" sz="3600" b="1">
                <a:solidFill>
                  <a:schemeClr val="hlink"/>
                </a:solidFill>
                <a:latin typeface="Times New Roman" charset="0"/>
              </a:rPr>
              <a:t>Complementary mRNA nucleotides line up opposite the active strand of the gene forming mRNA.  </a:t>
            </a:r>
            <a:endParaRPr lang="en-US" sz="3600">
              <a:solidFill>
                <a:schemeClr val="hlink"/>
              </a:solidFill>
              <a:latin typeface="Tahoma" charset="0"/>
            </a:endParaRPr>
          </a:p>
        </p:txBody>
      </p:sp>
      <p:pic>
        <p:nvPicPr>
          <p:cNvPr id="569349" name="Picture 5" descr="Image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297656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350" name="Picture 6" descr="Diagram - DNA Tra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895850"/>
            <a:ext cx="4419600"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1026"/>
          <p:cNvSpPr>
            <a:spLocks noGrp="1" noChangeArrowheads="1"/>
          </p:cNvSpPr>
          <p:nvPr>
            <p:ph type="title"/>
          </p:nvPr>
        </p:nvSpPr>
        <p:spPr>
          <a:xfrm>
            <a:off x="0" y="274638"/>
            <a:ext cx="9144000" cy="1143000"/>
          </a:xfrm>
          <a:solidFill>
            <a:srgbClr val="FF0066"/>
          </a:solidFill>
        </p:spPr>
        <p:txBody>
          <a:bodyPr/>
          <a:lstStyle/>
          <a:p>
            <a:pPr algn="l"/>
            <a:r>
              <a:rPr lang="en-US" sz="4000">
                <a:solidFill>
                  <a:srgbClr val="37FF37"/>
                </a:solidFill>
                <a:latin typeface="Snap ITC" charset="0"/>
              </a:rPr>
              <a:t> 2. Translation</a:t>
            </a:r>
          </a:p>
        </p:txBody>
      </p:sp>
      <p:sp>
        <p:nvSpPr>
          <p:cNvPr id="573443" name="Text Box 1027"/>
          <p:cNvSpPr txBox="1">
            <a:spLocks noChangeArrowheads="1"/>
          </p:cNvSpPr>
          <p:nvPr/>
        </p:nvSpPr>
        <p:spPr bwMode="auto">
          <a:xfrm>
            <a:off x="228600" y="16764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73445" name="Text Box 1029"/>
          <p:cNvSpPr txBox="1">
            <a:spLocks noChangeArrowheads="1"/>
          </p:cNvSpPr>
          <p:nvPr/>
        </p:nvSpPr>
        <p:spPr bwMode="auto">
          <a:xfrm>
            <a:off x="4572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573447" name="Text Box 1031"/>
          <p:cNvSpPr txBox="1">
            <a:spLocks noChangeArrowheads="1"/>
          </p:cNvSpPr>
          <p:nvPr/>
        </p:nvSpPr>
        <p:spPr bwMode="auto">
          <a:xfrm>
            <a:off x="228600" y="1447800"/>
            <a:ext cx="39624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Char char="•"/>
            </a:pPr>
            <a:r>
              <a:rPr lang="en-US" sz="3200" b="1">
                <a:solidFill>
                  <a:schemeClr val="hlink"/>
                </a:solidFill>
                <a:latin typeface="Times New Roman" charset="0"/>
              </a:rPr>
              <a:t>Ribosome “reads” the first codon (3 bases) on the mRNA. </a:t>
            </a:r>
          </a:p>
          <a:p>
            <a:pPr eaLnBrk="0" hangingPunct="0">
              <a:spcBef>
                <a:spcPct val="50000"/>
              </a:spcBef>
              <a:buFontTx/>
              <a:buChar char="•"/>
            </a:pPr>
            <a:r>
              <a:rPr lang="en-US" sz="3200" b="1">
                <a:solidFill>
                  <a:schemeClr val="hlink"/>
                </a:solidFill>
                <a:latin typeface="Times New Roman" charset="0"/>
              </a:rPr>
              <a:t> The mRNA “chart” is consulted and the correct amino acid is brought.</a:t>
            </a:r>
          </a:p>
          <a:p>
            <a:pPr eaLnBrk="0" hangingPunct="0">
              <a:spcBef>
                <a:spcPct val="50000"/>
              </a:spcBef>
              <a:buFontTx/>
              <a:buChar char="•"/>
            </a:pPr>
            <a:r>
              <a:rPr lang="en-US" sz="3200" b="1" i="1">
                <a:solidFill>
                  <a:srgbClr val="FF0066"/>
                </a:solidFill>
                <a:latin typeface="Times New Roman" charset="0"/>
              </a:rPr>
              <a:t>What amino acids are being requested?</a:t>
            </a:r>
          </a:p>
        </p:txBody>
      </p:sp>
      <p:pic>
        <p:nvPicPr>
          <p:cNvPr id="573451" name="Picture 1035" descr="Diagram - DNA Transcription"/>
          <p:cNvPicPr>
            <a:picLocks noChangeAspect="1" noChangeArrowheads="1"/>
          </p:cNvPicPr>
          <p:nvPr/>
        </p:nvPicPr>
        <p:blipFill>
          <a:blip r:embed="rId2">
            <a:extLst>
              <a:ext uri="{28A0092B-C50C-407E-A947-70E740481C1C}">
                <a14:useLocalDpi xmlns:a14="http://schemas.microsoft.com/office/drawing/2010/main" val="0"/>
              </a:ext>
            </a:extLst>
          </a:blip>
          <a:srcRect t="62135"/>
          <a:stretch>
            <a:fillRect/>
          </a:stretch>
        </p:blipFill>
        <p:spPr bwMode="auto">
          <a:xfrm>
            <a:off x="4787900" y="476250"/>
            <a:ext cx="40195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73452" name="Picture 1036" descr="codon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0" y="1628775"/>
            <a:ext cx="4933950" cy="496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0" y="274638"/>
            <a:ext cx="9144000" cy="1143000"/>
          </a:xfrm>
        </p:spPr>
        <p:txBody>
          <a:bodyPr/>
          <a:lstStyle/>
          <a:p>
            <a:r>
              <a:rPr lang="en-US" sz="3600">
                <a:latin typeface="Snap ITC" charset="0"/>
              </a:rPr>
              <a:t>Don’t freak out! Keep breathing!  </a:t>
            </a:r>
            <a:br>
              <a:rPr lang="en-US" sz="3600">
                <a:latin typeface="Snap ITC" charset="0"/>
              </a:rPr>
            </a:br>
            <a:r>
              <a:rPr lang="en-US" sz="3600">
                <a:latin typeface="Snap ITC" charset="0"/>
              </a:rPr>
              <a:t>Here, look at this cute otter:</a:t>
            </a:r>
          </a:p>
        </p:txBody>
      </p:sp>
      <p:pic>
        <p:nvPicPr>
          <p:cNvPr id="622596" name="Picture 4" descr="cute_otters_235-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6350000"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0" y="228600"/>
            <a:ext cx="341947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Char char="•"/>
            </a:pPr>
            <a:r>
              <a:rPr lang="en-US" sz="3200" b="1">
                <a:solidFill>
                  <a:schemeClr val="hlink"/>
                </a:solidFill>
                <a:latin typeface="Times New Roman" charset="0"/>
              </a:rPr>
              <a:t>A tRNA with the </a:t>
            </a:r>
            <a:r>
              <a:rPr lang="en-US" sz="3200" b="1" i="1">
                <a:solidFill>
                  <a:srgbClr val="FF0066"/>
                </a:solidFill>
                <a:latin typeface="Times New Roman" charset="0"/>
              </a:rPr>
              <a:t>anticodon</a:t>
            </a:r>
            <a:r>
              <a:rPr lang="en-US" sz="3200" b="1">
                <a:solidFill>
                  <a:srgbClr val="FF0066"/>
                </a:solidFill>
                <a:latin typeface="Times New Roman" charset="0"/>
              </a:rPr>
              <a:t> </a:t>
            </a:r>
            <a:r>
              <a:rPr lang="en-US" sz="3200" b="1">
                <a:solidFill>
                  <a:schemeClr val="hlink"/>
                </a:solidFill>
                <a:latin typeface="Times New Roman" charset="0"/>
              </a:rPr>
              <a:t>complementary to the codon is sent to pick up the requested amino acid and bring it to the ribosome</a:t>
            </a:r>
            <a:r>
              <a:rPr lang="en-US" sz="2800" b="1">
                <a:solidFill>
                  <a:schemeClr val="hlink"/>
                </a:solidFill>
                <a:latin typeface="Times New Roman" charset="0"/>
              </a:rPr>
              <a:t>.</a:t>
            </a:r>
          </a:p>
          <a:p>
            <a:pPr>
              <a:spcBef>
                <a:spcPct val="50000"/>
              </a:spcBef>
            </a:pPr>
            <a:endParaRPr lang="en-US" sz="2800">
              <a:solidFill>
                <a:schemeClr val="hlink"/>
              </a:solidFill>
            </a:endParaRPr>
          </a:p>
          <a:p>
            <a:pPr>
              <a:spcBef>
                <a:spcPct val="50000"/>
              </a:spcBef>
            </a:pPr>
            <a:endParaRPr lang="en-US" sz="2800"/>
          </a:p>
        </p:txBody>
      </p:sp>
      <p:pic>
        <p:nvPicPr>
          <p:cNvPr id="574470" name="Picture 6" descr="Diagram - DNA Trans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28600"/>
            <a:ext cx="48593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471" name="Text Box 7"/>
          <p:cNvSpPr txBox="1">
            <a:spLocks noChangeArrowheads="1"/>
          </p:cNvSpPr>
          <p:nvPr/>
        </p:nvSpPr>
        <p:spPr bwMode="auto">
          <a:xfrm>
            <a:off x="250825" y="4630738"/>
            <a:ext cx="8569325" cy="2227262"/>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latin typeface="Times New Roman" charset="0"/>
              </a:rPr>
              <a:t>tRNA’s hang out in the cytoplasm. Think of them as trucks that transport amino acids from where they float around in the cytoplasm, to the ribosome. Think of the anticodon as the license plate on the tRNA that matches the mRNA codon.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0" y="274638"/>
            <a:ext cx="9144000" cy="777875"/>
          </a:xfrm>
        </p:spPr>
        <p:txBody>
          <a:bodyPr/>
          <a:lstStyle/>
          <a:p>
            <a:r>
              <a:rPr lang="en-US" sz="3600">
                <a:solidFill>
                  <a:schemeClr val="folHlink"/>
                </a:solidFill>
                <a:latin typeface="Snap ITC" charset="0"/>
              </a:rPr>
              <a:t>What’s so great about proteins?</a:t>
            </a:r>
          </a:p>
        </p:txBody>
      </p:sp>
      <p:sp>
        <p:nvSpPr>
          <p:cNvPr id="617475" name="Rectangle 3"/>
          <p:cNvSpPr>
            <a:spLocks noGrp="1" noChangeArrowheads="1"/>
          </p:cNvSpPr>
          <p:nvPr>
            <p:ph type="body" idx="1"/>
          </p:nvPr>
        </p:nvSpPr>
        <p:spPr>
          <a:xfrm>
            <a:off x="457200" y="1484313"/>
            <a:ext cx="8229600" cy="4968875"/>
          </a:xfrm>
        </p:spPr>
        <p:txBody>
          <a:bodyPr/>
          <a:lstStyle/>
          <a:p>
            <a:r>
              <a:rPr lang="en-US">
                <a:latin typeface="Times New Roman" charset="0"/>
              </a:rPr>
              <a:t>You are made of proteins.  Your skin, muscles, bones, hormones, enzymes, and EVERYTHING ABOUT YOU is made of proteins.</a:t>
            </a:r>
          </a:p>
          <a:p>
            <a:endParaRPr lang="en-US">
              <a:latin typeface="Times New Roman" charset="0"/>
            </a:endParaRPr>
          </a:p>
          <a:p>
            <a:r>
              <a:rPr lang="en-US">
                <a:latin typeface="Times New Roman" charset="0"/>
              </a:rPr>
              <a:t>Without the ability to make proteins, life ceases to exist.</a:t>
            </a:r>
          </a:p>
          <a:p>
            <a:endParaRPr lang="en-US">
              <a:latin typeface="Times New Roman" charset="0"/>
            </a:endParaRPr>
          </a:p>
          <a:p>
            <a:r>
              <a:rPr lang="en-US">
                <a:latin typeface="Times New Roman" charset="0"/>
              </a:rPr>
              <a:t>So, proteins are pretty important!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90" name="Picture 2" descr="translation_initiation"/>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04800" y="3200400"/>
            <a:ext cx="2914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91" name="Text Box 3"/>
          <p:cNvSpPr txBox="1">
            <a:spLocks noChangeArrowheads="1"/>
          </p:cNvSpPr>
          <p:nvPr/>
        </p:nvSpPr>
        <p:spPr bwMode="auto">
          <a:xfrm>
            <a:off x="250825" y="381000"/>
            <a:ext cx="309721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latin typeface="Times New Roman" charset="0"/>
              </a:rPr>
              <a:t>Other artists’ interpretations of translation</a:t>
            </a:r>
          </a:p>
        </p:txBody>
      </p:sp>
      <p:pic>
        <p:nvPicPr>
          <p:cNvPr id="575493" name="Picture 5" descr="rn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
            <a:ext cx="54102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2"/>
          <p:cNvSpPr txBox="1">
            <a:spLocks noChangeArrowheads="1"/>
          </p:cNvSpPr>
          <p:nvPr/>
        </p:nvSpPr>
        <p:spPr bwMode="auto">
          <a:xfrm>
            <a:off x="0" y="381000"/>
            <a:ext cx="51054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Char char="•"/>
            </a:pPr>
            <a:r>
              <a:rPr lang="en-US" sz="3200" b="1">
                <a:solidFill>
                  <a:schemeClr val="hlink"/>
                </a:solidFill>
                <a:latin typeface="Times New Roman" charset="0"/>
              </a:rPr>
              <a:t>Ribosome translates the next codon on the mRNA. </a:t>
            </a:r>
          </a:p>
          <a:p>
            <a:pPr eaLnBrk="0" hangingPunct="0">
              <a:spcBef>
                <a:spcPct val="50000"/>
              </a:spcBef>
              <a:buFontTx/>
              <a:buChar char="•"/>
            </a:pPr>
            <a:r>
              <a:rPr lang="en-US" sz="3200" b="1" i="1">
                <a:solidFill>
                  <a:schemeClr val="hlink"/>
                </a:solidFill>
                <a:latin typeface="Times New Roman" charset="0"/>
              </a:rPr>
              <a:t>Continues until the ribosome translates a ‘stop’ codon indicating the protein is finished</a:t>
            </a:r>
            <a:r>
              <a:rPr lang="en-US" sz="3200" b="1">
                <a:solidFill>
                  <a:schemeClr val="hlink"/>
                </a:solidFill>
                <a:latin typeface="Times New Roman" charset="0"/>
              </a:rPr>
              <a:t>.</a:t>
            </a:r>
          </a:p>
          <a:p>
            <a:pPr eaLnBrk="0" hangingPunct="0">
              <a:spcBef>
                <a:spcPct val="50000"/>
              </a:spcBef>
              <a:buFontTx/>
              <a:buChar char="•"/>
            </a:pPr>
            <a:r>
              <a:rPr lang="en-US" sz="3200" b="1">
                <a:solidFill>
                  <a:schemeClr val="hlink"/>
                </a:solidFill>
                <a:latin typeface="Times New Roman" charset="0"/>
              </a:rPr>
              <a:t>Amino acids dropped off at the ribosome join by peptide bonds forming the polypeptide chain (the finished insulin protein</a:t>
            </a:r>
            <a:r>
              <a:rPr lang="en-US" sz="2400" b="1">
                <a:solidFill>
                  <a:schemeClr val="hlink"/>
                </a:solidFill>
                <a:latin typeface="Times New Roman" charset="0"/>
              </a:rPr>
              <a:t>)</a:t>
            </a:r>
          </a:p>
        </p:txBody>
      </p:sp>
      <p:pic>
        <p:nvPicPr>
          <p:cNvPr id="576515" name="Picture 3" descr="translation_elongation"/>
          <p:cNvPicPr>
            <a:picLocks noChangeAspect="1" noChangeArrowheads="1"/>
          </p:cNvPicPr>
          <p:nvPr/>
        </p:nvPicPr>
        <p:blipFill>
          <a:blip r:embed="rId2">
            <a:extLst>
              <a:ext uri="{28A0092B-C50C-407E-A947-70E740481C1C}">
                <a14:useLocalDpi xmlns:a14="http://schemas.microsoft.com/office/drawing/2010/main" val="0"/>
              </a:ext>
            </a:extLst>
          </a:blip>
          <a:srcRect l="23347"/>
          <a:stretch>
            <a:fillRect/>
          </a:stretch>
        </p:blipFill>
        <p:spPr bwMode="auto">
          <a:xfrm>
            <a:off x="5181600" y="762000"/>
            <a:ext cx="39624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9" name="Picture 1027"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96975"/>
            <a:ext cx="552767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2421" name="Text Box 1029"/>
          <p:cNvSpPr txBox="1">
            <a:spLocks noChangeArrowheads="1"/>
          </p:cNvSpPr>
          <p:nvPr/>
        </p:nvSpPr>
        <p:spPr bwMode="auto">
          <a:xfrm>
            <a:off x="395288" y="549275"/>
            <a:ext cx="8137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chemeClr val="hlink"/>
                </a:solidFill>
                <a:latin typeface="Snap ITC" charset="0"/>
              </a:rPr>
              <a:t>1. Transcription </a:t>
            </a:r>
            <a:r>
              <a:rPr lang="en-US" sz="2800">
                <a:solidFill>
                  <a:schemeClr val="hlink"/>
                </a:solidFill>
                <a:latin typeface="Times New Roman" charset="0"/>
              </a:rPr>
              <a:t>(DNA to mRNA in nucleus)</a:t>
            </a:r>
          </a:p>
        </p:txBody>
      </p:sp>
      <p:sp>
        <p:nvSpPr>
          <p:cNvPr id="572422" name="Rectangle 1030"/>
          <p:cNvSpPr>
            <a:spLocks noChangeArrowheads="1"/>
          </p:cNvSpPr>
          <p:nvPr/>
        </p:nvSpPr>
        <p:spPr bwMode="auto">
          <a:xfrm>
            <a:off x="0" y="4508500"/>
            <a:ext cx="33480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chemeClr val="hlink"/>
                </a:solidFill>
                <a:latin typeface="Snap ITC" charset="0"/>
              </a:rPr>
              <a:t>2. Translation</a:t>
            </a:r>
          </a:p>
          <a:p>
            <a:pPr>
              <a:spcBef>
                <a:spcPct val="50000"/>
              </a:spcBef>
            </a:pPr>
            <a:r>
              <a:rPr lang="en-US" sz="2800">
                <a:solidFill>
                  <a:schemeClr val="hlink"/>
                </a:solidFill>
                <a:latin typeface="Times New Roman" charset="0"/>
              </a:rPr>
              <a:t>(mRNA into amino acid chain in cytoplasm)</a:t>
            </a:r>
          </a:p>
        </p:txBody>
      </p:sp>
      <p:sp>
        <p:nvSpPr>
          <p:cNvPr id="572423" name="Line 1031"/>
          <p:cNvSpPr>
            <a:spLocks noChangeShapeType="1"/>
          </p:cNvSpPr>
          <p:nvPr/>
        </p:nvSpPr>
        <p:spPr bwMode="auto">
          <a:xfrm>
            <a:off x="1908175" y="1125538"/>
            <a:ext cx="1584325" cy="15113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24" name="Line 1032"/>
          <p:cNvSpPr>
            <a:spLocks noChangeShapeType="1"/>
          </p:cNvSpPr>
          <p:nvPr/>
        </p:nvSpPr>
        <p:spPr bwMode="auto">
          <a:xfrm flipV="1">
            <a:off x="2124075" y="5300663"/>
            <a:ext cx="2519363" cy="792162"/>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Text Box 3"/>
          <p:cNvSpPr txBox="1">
            <a:spLocks noChangeArrowheads="1"/>
          </p:cNvSpPr>
          <p:nvPr/>
        </p:nvSpPr>
        <p:spPr bwMode="auto">
          <a:xfrm>
            <a:off x="250825" y="1196975"/>
            <a:ext cx="8893175"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3200">
                <a:solidFill>
                  <a:srgbClr val="37FF37"/>
                </a:solidFill>
                <a:latin typeface="Times New Roman" charset="0"/>
              </a:rPr>
              <a:t>Notice this chart has been built using </a:t>
            </a:r>
            <a:r>
              <a:rPr lang="en-US" sz="3200" u="sng">
                <a:solidFill>
                  <a:srgbClr val="37FF37"/>
                </a:solidFill>
                <a:latin typeface="Times New Roman" charset="0"/>
              </a:rPr>
              <a:t>mRNA codons</a:t>
            </a:r>
            <a:r>
              <a:rPr lang="en-US" sz="3200">
                <a:solidFill>
                  <a:srgbClr val="37FF37"/>
                </a:solidFill>
                <a:latin typeface="Times New Roman" charset="0"/>
              </a:rPr>
              <a:t> not DNA triplets! </a:t>
            </a:r>
          </a:p>
          <a:p>
            <a:pPr>
              <a:spcBef>
                <a:spcPct val="50000"/>
              </a:spcBef>
              <a:buFontTx/>
              <a:buChar char="•"/>
            </a:pPr>
            <a:r>
              <a:rPr lang="en-US" sz="3200">
                <a:solidFill>
                  <a:schemeClr val="hlink"/>
                </a:solidFill>
                <a:latin typeface="Times New Roman" charset="0"/>
              </a:rPr>
              <a:t>Notice that the chart has </a:t>
            </a:r>
            <a:r>
              <a:rPr lang="en-US" sz="3200" u="sng">
                <a:solidFill>
                  <a:schemeClr val="hlink"/>
                </a:solidFill>
                <a:latin typeface="Times New Roman" charset="0"/>
              </a:rPr>
              <a:t>redundancy</a:t>
            </a:r>
            <a:r>
              <a:rPr lang="en-US" sz="3200">
                <a:solidFill>
                  <a:schemeClr val="hlink"/>
                </a:solidFill>
                <a:latin typeface="Times New Roman" charset="0"/>
              </a:rPr>
              <a:t>:  more than one codon codes for the same amino acid.  Why is this a good idea?</a:t>
            </a:r>
          </a:p>
          <a:p>
            <a:pPr>
              <a:spcBef>
                <a:spcPct val="50000"/>
              </a:spcBef>
              <a:buFontTx/>
              <a:buChar char="•"/>
            </a:pPr>
            <a:r>
              <a:rPr lang="en-US" sz="3200">
                <a:solidFill>
                  <a:srgbClr val="00FFFF"/>
                </a:solidFill>
                <a:latin typeface="Times New Roman" charset="0"/>
              </a:rPr>
              <a:t>Notice AUG codon means “</a:t>
            </a:r>
            <a:r>
              <a:rPr lang="en-US" sz="3200" u="sng">
                <a:solidFill>
                  <a:srgbClr val="00FFFF"/>
                </a:solidFill>
                <a:latin typeface="Times New Roman" charset="0"/>
              </a:rPr>
              <a:t>start</a:t>
            </a:r>
            <a:r>
              <a:rPr lang="en-US" sz="3200">
                <a:solidFill>
                  <a:srgbClr val="00FFFF"/>
                </a:solidFill>
                <a:latin typeface="Times New Roman" charset="0"/>
              </a:rPr>
              <a:t>” building a new protein.   UAA, UAG, UGA mean “</a:t>
            </a:r>
            <a:r>
              <a:rPr lang="en-US" sz="3200" u="sng">
                <a:solidFill>
                  <a:srgbClr val="00FFFF"/>
                </a:solidFill>
                <a:latin typeface="Times New Roman" charset="0"/>
              </a:rPr>
              <a:t>stop</a:t>
            </a:r>
            <a:r>
              <a:rPr lang="en-US" sz="3200">
                <a:solidFill>
                  <a:srgbClr val="00FFFF"/>
                </a:solidFill>
                <a:latin typeface="Times New Roman" charset="0"/>
              </a:rPr>
              <a:t>’ building the protein.  All mRNA’s start with AUG, so all DNA genes start with______?</a:t>
            </a:r>
          </a:p>
        </p:txBody>
      </p:sp>
      <p:sp>
        <p:nvSpPr>
          <p:cNvPr id="577540" name="Text Box 4"/>
          <p:cNvSpPr txBox="1">
            <a:spLocks noChangeArrowheads="1"/>
          </p:cNvSpPr>
          <p:nvPr/>
        </p:nvSpPr>
        <p:spPr bwMode="auto">
          <a:xfrm>
            <a:off x="468313" y="260350"/>
            <a:ext cx="8388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b="1">
                <a:solidFill>
                  <a:srgbClr val="FF0066"/>
                </a:solidFill>
                <a:latin typeface="Snap ITC" charset="0"/>
              </a:rPr>
              <a:t>mRNA Codon Chart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8" name="Picture 4" descr="cod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8103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9" name="Rectangle 1027"/>
          <p:cNvSpPr>
            <a:spLocks noChangeArrowheads="1"/>
          </p:cNvSpPr>
          <p:nvPr/>
        </p:nvSpPr>
        <p:spPr bwMode="auto">
          <a:xfrm>
            <a:off x="3175" y="1687513"/>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CA" sz="1200">
                <a:latin typeface="Arial" charset="0"/>
                <a:cs typeface="Times New Roman" charset="0"/>
              </a:rPr>
              <a:t> </a:t>
            </a:r>
          </a:p>
          <a:p>
            <a:pPr eaLnBrk="0" hangingPunct="0"/>
            <a:endParaRPr lang="en-CA">
              <a:latin typeface="Arial" charset="0"/>
            </a:endParaRPr>
          </a:p>
        </p:txBody>
      </p:sp>
      <p:graphicFrame>
        <p:nvGraphicFramePr>
          <p:cNvPr id="526451" name="Group 1139"/>
          <p:cNvGraphicFramePr>
            <a:graphicFrameLocks noGrp="1"/>
          </p:cNvGraphicFramePr>
          <p:nvPr/>
        </p:nvGraphicFramePr>
        <p:xfrm>
          <a:off x="395288" y="476250"/>
          <a:ext cx="8424862" cy="5976938"/>
        </p:xfrm>
        <a:graphic>
          <a:graphicData uri="http://schemas.openxmlformats.org/drawingml/2006/table">
            <a:tbl>
              <a:tblPr/>
              <a:tblGrid>
                <a:gridCol w="2808287"/>
                <a:gridCol w="2808288"/>
                <a:gridCol w="2808287"/>
              </a:tblGrid>
              <a:tr h="996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hlink"/>
                          </a:solidFill>
                          <a:effectLst>
                            <a:outerShdw blurRad="38100" dist="38100" dir="2700000" algn="tl">
                              <a:srgbClr val="000000"/>
                            </a:outerShdw>
                          </a:effectLst>
                          <a:latin typeface="Snap ITC" charset="0"/>
                          <a:ea typeface="ＭＳ Ｐゴシック" charset="0"/>
                        </a:rPr>
                        <a:t>DNA triplet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hlink"/>
                          </a:solidFill>
                          <a:effectLst>
                            <a:outerShdw blurRad="38100" dist="38100" dir="2700000" algn="tl">
                              <a:srgbClr val="000000"/>
                            </a:outerShdw>
                          </a:effectLst>
                          <a:latin typeface="Snap ITC" charset="0"/>
                          <a:ea typeface="ＭＳ Ｐゴシック" charset="0"/>
                        </a:rPr>
                        <a:t>mRNA codon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hlink"/>
                          </a:solidFill>
                          <a:effectLst>
                            <a:outerShdw blurRad="38100" dist="38100" dir="2700000" algn="tl">
                              <a:srgbClr val="000000"/>
                            </a:outerShdw>
                          </a:effectLst>
                          <a:latin typeface="Snap ITC" charset="0"/>
                          <a:ea typeface="ＭＳ Ｐゴシック" charset="0"/>
                        </a:rPr>
                        <a:t>Amino Acid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TAC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UCG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GAT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Tryptophan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CGG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t>Great YouTube videos</a:t>
            </a:r>
          </a:p>
        </p:txBody>
      </p:sp>
      <p:sp>
        <p:nvSpPr>
          <p:cNvPr id="623619" name="Rectangle 3"/>
          <p:cNvSpPr>
            <a:spLocks noGrp="1" noChangeArrowheads="1"/>
          </p:cNvSpPr>
          <p:nvPr>
            <p:ph type="body" idx="1"/>
          </p:nvPr>
        </p:nvSpPr>
        <p:spPr/>
        <p:txBody>
          <a:bodyPr/>
          <a:lstStyle/>
          <a:p>
            <a:pPr algn="ctr">
              <a:buFont typeface="Wingdings" charset="0"/>
              <a:buNone/>
            </a:pPr>
            <a:endParaRPr lang="en-US" sz="2400">
              <a:effectLst/>
            </a:endParaRPr>
          </a:p>
          <a:p>
            <a:pPr algn="ctr">
              <a:buFont typeface="Wingdings" charset="0"/>
              <a:buNone/>
            </a:pPr>
            <a:r>
              <a:rPr lang="en-US" sz="2400">
                <a:effectLst/>
                <a:hlinkClick r:id="rId2"/>
              </a:rPr>
              <a:t>http://www.youtube.com/watch?v=PEDQoQuIhkg</a:t>
            </a:r>
            <a:r>
              <a:rPr lang="en-US" sz="2400"/>
              <a:t> </a:t>
            </a:r>
          </a:p>
          <a:p>
            <a:pPr algn="ctr">
              <a:buFont typeface="Wingdings" charset="0"/>
              <a:buNone/>
            </a:pPr>
            <a:endParaRPr lang="en-US" sz="2400"/>
          </a:p>
          <a:p>
            <a:pPr algn="ctr">
              <a:buFont typeface="Wingdings" charset="0"/>
              <a:buNone/>
            </a:pPr>
            <a:r>
              <a:rPr lang="en-US" sz="2400">
                <a:effectLst/>
                <a:hlinkClick r:id="rId3"/>
              </a:rPr>
              <a:t>http://www.youtube.com/watch?v=NJxobgkPEAo&amp;feature=related</a:t>
            </a:r>
            <a:r>
              <a:rPr lang="en-US" sz="2400"/>
              <a:t> </a:t>
            </a:r>
            <a:endParaRPr lang="en-US" sz="2400">
              <a:effectLst/>
            </a:endParaRPr>
          </a:p>
          <a:p>
            <a:pPr algn="ctr">
              <a:buFont typeface="Wingdings" charset="0"/>
              <a:buNone/>
            </a:pPr>
            <a:endParaRPr lang="en-US" sz="2400">
              <a:effectLst/>
            </a:endParaRPr>
          </a:p>
          <a:p>
            <a:pPr algn="ctr">
              <a:buFont typeface="Wingdings" charset="0"/>
              <a:buNone/>
            </a:pPr>
            <a:r>
              <a:rPr lang="en-US" sz="2400">
                <a:effectLst/>
                <a:hlinkClick r:id="rId4"/>
              </a:rPr>
              <a:t>http://www.youtube.com/watch?v=gE46bMA0Z14</a:t>
            </a:r>
            <a:r>
              <a:rPr lang="en-US" sz="2400">
                <a:effectLst/>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endParaRPr lang="en-US"/>
          </a:p>
        </p:txBody>
      </p:sp>
      <p:sp>
        <p:nvSpPr>
          <p:cNvPr id="625667" name="Rectangle 3"/>
          <p:cNvSpPr>
            <a:spLocks noGrp="1" noChangeArrowheads="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457200" y="274638"/>
            <a:ext cx="8229600" cy="922337"/>
          </a:xfrm>
        </p:spPr>
        <p:txBody>
          <a:bodyPr/>
          <a:lstStyle/>
          <a:p>
            <a:r>
              <a:rPr lang="en-US">
                <a:solidFill>
                  <a:srgbClr val="37FF37"/>
                </a:solidFill>
                <a:latin typeface="Snap ITC" charset="0"/>
              </a:rPr>
              <a:t>What is a gene?</a:t>
            </a:r>
          </a:p>
        </p:txBody>
      </p:sp>
      <p:sp>
        <p:nvSpPr>
          <p:cNvPr id="616451" name="Rectangle 3"/>
          <p:cNvSpPr>
            <a:spLocks noGrp="1" noChangeArrowheads="1"/>
          </p:cNvSpPr>
          <p:nvPr>
            <p:ph type="body" idx="1"/>
          </p:nvPr>
        </p:nvSpPr>
        <p:spPr>
          <a:xfrm>
            <a:off x="250825" y="1341438"/>
            <a:ext cx="8642350" cy="5516562"/>
          </a:xfrm>
        </p:spPr>
        <p:txBody>
          <a:bodyPr/>
          <a:lstStyle/>
          <a:p>
            <a:pPr>
              <a:lnSpc>
                <a:spcPct val="90000"/>
              </a:lnSpc>
            </a:pPr>
            <a:r>
              <a:rPr lang="en-US">
                <a:latin typeface="Times New Roman" charset="0"/>
              </a:rPr>
              <a:t>A gene is a coded sequence of DNA.  </a:t>
            </a:r>
          </a:p>
          <a:p>
            <a:pPr>
              <a:lnSpc>
                <a:spcPct val="90000"/>
              </a:lnSpc>
            </a:pPr>
            <a:endParaRPr lang="en-US">
              <a:latin typeface="Times New Roman" charset="0"/>
            </a:endParaRPr>
          </a:p>
          <a:p>
            <a:pPr>
              <a:lnSpc>
                <a:spcPct val="90000"/>
              </a:lnSpc>
            </a:pPr>
            <a:r>
              <a:rPr lang="en-US">
                <a:latin typeface="Times New Roman" charset="0"/>
              </a:rPr>
              <a:t>Genes tell our cells how to build proteins.</a:t>
            </a:r>
          </a:p>
          <a:p>
            <a:pPr>
              <a:lnSpc>
                <a:spcPct val="90000"/>
              </a:lnSpc>
              <a:buFont typeface="Wingdings" charset="0"/>
              <a:buNone/>
            </a:pPr>
            <a:endParaRPr lang="en-US">
              <a:latin typeface="Times New Roman" charset="0"/>
            </a:endParaRPr>
          </a:p>
          <a:p>
            <a:pPr>
              <a:lnSpc>
                <a:spcPct val="90000"/>
              </a:lnSpc>
            </a:pPr>
            <a:r>
              <a:rPr lang="en-US">
                <a:latin typeface="Times New Roman" charset="0"/>
              </a:rPr>
              <a:t>Our genes code for how to do EVERYTHING that our bodies need!</a:t>
            </a:r>
          </a:p>
          <a:p>
            <a:pPr>
              <a:lnSpc>
                <a:spcPct val="90000"/>
              </a:lnSpc>
            </a:pPr>
            <a:endParaRPr lang="en-US">
              <a:latin typeface="Times New Roman" charset="0"/>
            </a:endParaRPr>
          </a:p>
          <a:p>
            <a:pPr>
              <a:lnSpc>
                <a:spcPct val="90000"/>
              </a:lnSpc>
            </a:pPr>
            <a:r>
              <a:rPr lang="en-US">
                <a:latin typeface="Times New Roman" charset="0"/>
              </a:rPr>
              <a:t>Genes tells your cells how to make saliva, blood cells, or anything else!  Other genes tell your cells how to build your eyes and the shape of your face.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1026"/>
          <p:cNvSpPr>
            <a:spLocks noGrp="1" noChangeArrowheads="1"/>
          </p:cNvSpPr>
          <p:nvPr>
            <p:ph type="title"/>
          </p:nvPr>
        </p:nvSpPr>
        <p:spPr>
          <a:xfrm>
            <a:off x="0" y="274638"/>
            <a:ext cx="9144000" cy="6323012"/>
          </a:xfrm>
        </p:spPr>
        <p:txBody>
          <a:bodyPr/>
          <a:lstStyle/>
          <a:p>
            <a:r>
              <a:rPr lang="en-US" sz="3200" b="1">
                <a:solidFill>
                  <a:schemeClr val="folHlink"/>
                </a:solidFill>
                <a:latin typeface="Snap ITC" charset="0"/>
              </a:rPr>
              <a:t>WHAT ARE PROTEINS MADE OF??</a:t>
            </a:r>
            <a:r>
              <a:rPr lang="en-US" sz="3200" b="1">
                <a:latin typeface="Snap ITC" charset="0"/>
              </a:rPr>
              <a:t/>
            </a:r>
            <a:br>
              <a:rPr lang="en-US" sz="3200" b="1">
                <a:latin typeface="Snap ITC" charset="0"/>
              </a:rPr>
            </a:br>
            <a:r>
              <a:rPr lang="en-US" sz="3200" b="1">
                <a:solidFill>
                  <a:schemeClr val="folHlink"/>
                </a:solidFill>
                <a:latin typeface="Snap ITC" charset="0"/>
              </a:rPr>
              <a:t>Amino Acids, right?</a:t>
            </a:r>
            <a:r>
              <a:rPr lang="en-US" sz="3200" b="1"/>
              <a:t/>
            </a:r>
            <a:br>
              <a:rPr lang="en-US" sz="3200" b="1"/>
            </a:br>
            <a:r>
              <a:rPr lang="en-US" sz="3200" b="1"/>
              <a:t/>
            </a:r>
            <a:br>
              <a:rPr lang="en-US" sz="3200" b="1"/>
            </a:br>
            <a:r>
              <a:rPr lang="en-US" sz="3200" b="1"/>
              <a:t/>
            </a:r>
            <a:br>
              <a:rPr lang="en-US" sz="3200" b="1"/>
            </a:br>
            <a:r>
              <a:rPr lang="en-US" sz="3200" b="1">
                <a:solidFill>
                  <a:schemeClr val="hlink"/>
                </a:solidFill>
                <a:latin typeface="Snap ITC" charset="0"/>
              </a:rPr>
              <a:t>There are 20 different amino acids:</a:t>
            </a:r>
            <a:r>
              <a:rPr lang="en-US" sz="3200" b="1"/>
              <a:t>  </a:t>
            </a:r>
            <a:br>
              <a:rPr lang="en-US" sz="3200" b="1"/>
            </a:br>
            <a:r>
              <a:rPr lang="en-US" sz="3200" b="1">
                <a:latin typeface="Times New Roman" charset="0"/>
              </a:rPr>
              <a:t>Leucine, Valine, Proline, Aspartic Acid, Isoleucine, Tryptophan, Lysine, Cysteine, etc…</a:t>
            </a:r>
            <a:br>
              <a:rPr lang="en-US" sz="3200" b="1">
                <a:latin typeface="Times New Roman" charset="0"/>
              </a:rPr>
            </a:br>
            <a:r>
              <a:rPr lang="en-US" sz="3200" b="1">
                <a:latin typeface="Times New Roman" charset="0"/>
              </a:rPr>
              <a:t/>
            </a:r>
            <a:br>
              <a:rPr lang="en-US" sz="3200" b="1">
                <a:latin typeface="Times New Roman" charset="0"/>
              </a:rPr>
            </a:br>
            <a:r>
              <a:rPr lang="en-US" sz="3200" b="1">
                <a:latin typeface="Times New Roman" charset="0"/>
              </a:rPr>
              <a:t/>
            </a:r>
            <a:br>
              <a:rPr lang="en-US" sz="3200" b="1">
                <a:latin typeface="Times New Roman" charset="0"/>
              </a:rPr>
            </a:br>
            <a:r>
              <a:rPr lang="en-US" sz="3200" b="1">
                <a:solidFill>
                  <a:schemeClr val="folHlink"/>
                </a:solidFill>
                <a:latin typeface="Times New Roman" charset="0"/>
              </a:rPr>
              <a:t>Look at the amino acid chart on page 303 of your textbook!</a:t>
            </a:r>
            <a:endParaRPr lang="en-US" sz="4000">
              <a:solidFill>
                <a:schemeClr val="folHlink"/>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0306"/>
                                        </p:tgtEl>
                                        <p:attrNameLst>
                                          <p:attrName>style.visibility</p:attrName>
                                        </p:attrNameLst>
                                      </p:cBhvr>
                                      <p:to>
                                        <p:strVal val="visible"/>
                                      </p:to>
                                    </p:set>
                                    <p:animEffect transition="in" filter="fade">
                                      <p:cBhvr>
                                        <p:cTn id="7" dur="2000"/>
                                        <p:tgtEl>
                                          <p:spTgt spid="610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8" name="Picture 4" descr="cod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0"/>
            <a:ext cx="68072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Rectangle 3"/>
          <p:cNvSpPr>
            <a:spLocks noGrp="1" noChangeArrowheads="1"/>
          </p:cNvSpPr>
          <p:nvPr>
            <p:ph type="body" idx="1"/>
          </p:nvPr>
        </p:nvSpPr>
        <p:spPr>
          <a:xfrm>
            <a:off x="323850" y="404813"/>
            <a:ext cx="8351838" cy="5903912"/>
          </a:xfrm>
        </p:spPr>
        <p:txBody>
          <a:bodyPr/>
          <a:lstStyle/>
          <a:p>
            <a:pPr marL="609600" indent="-609600" algn="ctr">
              <a:lnSpc>
                <a:spcPct val="80000"/>
              </a:lnSpc>
              <a:buFont typeface="Wingdings" charset="0"/>
              <a:buNone/>
            </a:pPr>
            <a:r>
              <a:rPr lang="en-US" sz="2800" b="1">
                <a:solidFill>
                  <a:srgbClr val="37FF37"/>
                </a:solidFill>
                <a:effectLst/>
                <a:latin typeface="Times New Roman" charset="0"/>
              </a:rPr>
              <a:t>So, a “recipe” for a protein would tell us to make a long chain of amino acids. </a:t>
            </a:r>
          </a:p>
          <a:p>
            <a:pPr marL="609600" indent="-609600" algn="ctr">
              <a:lnSpc>
                <a:spcPct val="80000"/>
              </a:lnSpc>
              <a:buFont typeface="Wingdings" charset="0"/>
              <a:buNone/>
            </a:pPr>
            <a:endParaRPr lang="en-US" sz="2800" b="1">
              <a:solidFill>
                <a:srgbClr val="37FF37"/>
              </a:solidFill>
              <a:effectLst/>
              <a:latin typeface="Times New Roman" charset="0"/>
            </a:endParaRPr>
          </a:p>
          <a:p>
            <a:pPr marL="609600" indent="-609600" algn="ctr">
              <a:lnSpc>
                <a:spcPct val="80000"/>
              </a:lnSpc>
              <a:buFont typeface="Wingdings" charset="0"/>
              <a:buNone/>
            </a:pPr>
            <a:r>
              <a:rPr lang="en-US" sz="2800" b="1">
                <a:solidFill>
                  <a:srgbClr val="37FF37"/>
                </a:solidFill>
                <a:effectLst/>
                <a:latin typeface="Times New Roman" charset="0"/>
              </a:rPr>
              <a:t>We know which amino acids to use because the DNA tells us!</a:t>
            </a:r>
          </a:p>
          <a:p>
            <a:pPr marL="609600" indent="-609600" algn="ctr">
              <a:lnSpc>
                <a:spcPct val="80000"/>
              </a:lnSpc>
              <a:buFont typeface="Wingdings" charset="0"/>
              <a:buNone/>
            </a:pPr>
            <a:r>
              <a:rPr lang="en-US" sz="2800" b="1">
                <a:latin typeface="Times New Roman" charset="0"/>
              </a:rPr>
              <a:t> </a:t>
            </a:r>
          </a:p>
          <a:p>
            <a:pPr marL="609600" indent="-609600" algn="ctr">
              <a:lnSpc>
                <a:spcPct val="80000"/>
              </a:lnSpc>
              <a:buFont typeface="Wingdings" charset="0"/>
              <a:buNone/>
            </a:pPr>
            <a:endParaRPr lang="en-US" sz="2800" b="1">
              <a:latin typeface="Times New Roman" charset="0"/>
            </a:endParaRPr>
          </a:p>
          <a:p>
            <a:pPr marL="609600" indent="-609600">
              <a:lnSpc>
                <a:spcPct val="80000"/>
              </a:lnSpc>
              <a:buFont typeface="Wingdings" charset="0"/>
              <a:buNone/>
            </a:pPr>
            <a:r>
              <a:rPr lang="en-US" sz="3600" u="sng">
                <a:solidFill>
                  <a:srgbClr val="37FF37"/>
                </a:solidFill>
                <a:effectLst/>
                <a:latin typeface="Snap ITC" charset="0"/>
              </a:rPr>
              <a:t>Here’s what happens:</a:t>
            </a:r>
          </a:p>
          <a:p>
            <a:pPr marL="609600" indent="-609600">
              <a:lnSpc>
                <a:spcPct val="80000"/>
              </a:lnSpc>
              <a:buFont typeface="Wingdings" charset="0"/>
              <a:buAutoNum type="arabicPeriod"/>
            </a:pPr>
            <a:r>
              <a:rPr lang="en-US" sz="2800" b="1">
                <a:latin typeface="Times New Roman" charset="0"/>
              </a:rPr>
              <a:t>The DNA is </a:t>
            </a:r>
            <a:r>
              <a:rPr lang="en-US" sz="2800" b="1">
                <a:solidFill>
                  <a:schemeClr val="hlink"/>
                </a:solidFill>
                <a:latin typeface="Times New Roman" charset="0"/>
              </a:rPr>
              <a:t>transcribed</a:t>
            </a:r>
            <a:r>
              <a:rPr lang="en-US" sz="2800" b="1">
                <a:latin typeface="Times New Roman" charset="0"/>
              </a:rPr>
              <a:t> into RNA                  (DNA </a:t>
            </a:r>
            <a:r>
              <a:rPr lang="en-US" sz="2800" b="1">
                <a:latin typeface="Times New Roman" charset="0"/>
                <a:sym typeface="Wingdings" charset="0"/>
              </a:rPr>
              <a:t> RNA)</a:t>
            </a:r>
          </a:p>
          <a:p>
            <a:pPr marL="609600" indent="-609600" algn="ctr">
              <a:lnSpc>
                <a:spcPct val="80000"/>
              </a:lnSpc>
              <a:buFont typeface="Wingdings" charset="0"/>
              <a:buAutoNum type="arabicPeriod"/>
            </a:pPr>
            <a:endParaRPr lang="en-US" sz="2800" b="1">
              <a:latin typeface="Times New Roman" charset="0"/>
            </a:endParaRPr>
          </a:p>
          <a:p>
            <a:pPr marL="609600" indent="-609600">
              <a:lnSpc>
                <a:spcPct val="80000"/>
              </a:lnSpc>
              <a:buFont typeface="Wingdings" charset="0"/>
              <a:buAutoNum type="arabicPeriod"/>
            </a:pPr>
            <a:r>
              <a:rPr lang="en-US" sz="2800" b="1">
                <a:latin typeface="Times New Roman" charset="0"/>
              </a:rPr>
              <a:t>The RNA is </a:t>
            </a:r>
            <a:r>
              <a:rPr lang="en-US" sz="2800" b="1">
                <a:solidFill>
                  <a:schemeClr val="folHlink"/>
                </a:solidFill>
                <a:latin typeface="Times New Roman" charset="0"/>
              </a:rPr>
              <a:t>translated </a:t>
            </a:r>
            <a:r>
              <a:rPr lang="en-US" sz="2800" b="1">
                <a:latin typeface="Times New Roman" charset="0"/>
              </a:rPr>
              <a:t>into the amino acid chain (RNA </a:t>
            </a:r>
            <a:r>
              <a:rPr lang="en-US" sz="2800" b="1">
                <a:latin typeface="Times New Roman" charset="0"/>
                <a:sym typeface="Wingdings" charset="0"/>
              </a:rPr>
              <a:t> Amino Acids)</a:t>
            </a:r>
            <a:endParaRPr lang="en-US" sz="3600" b="1">
              <a:solidFill>
                <a:schemeClr val="folHlink"/>
              </a:solidFill>
              <a:latin typeface="Times New Roma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468313" y="0"/>
            <a:ext cx="8291512" cy="2636838"/>
          </a:xfrm>
        </p:spPr>
        <p:txBody>
          <a:bodyPr/>
          <a:lstStyle/>
          <a:p>
            <a:r>
              <a:rPr lang="en-US" sz="4800" b="1">
                <a:latin typeface="Times New Roman" charset="0"/>
              </a:rPr>
              <a:t>Francis Crick called this the </a:t>
            </a:r>
            <a:r>
              <a:rPr lang="en-US" sz="4800" b="1">
                <a:latin typeface="Snap ITC" charset="0"/>
              </a:rPr>
              <a:t>Central Dogma</a:t>
            </a:r>
            <a:r>
              <a:rPr lang="en-US" sz="4800" b="1">
                <a:latin typeface="Times New Roman" charset="0"/>
              </a:rPr>
              <a:t> of modern biology:</a:t>
            </a:r>
          </a:p>
        </p:txBody>
      </p:sp>
      <p:sp>
        <p:nvSpPr>
          <p:cNvPr id="624643" name="Rectangle 3"/>
          <p:cNvSpPr>
            <a:spLocks noGrp="1" noChangeArrowheads="1"/>
          </p:cNvSpPr>
          <p:nvPr>
            <p:ph type="body" idx="1"/>
          </p:nvPr>
        </p:nvSpPr>
        <p:spPr>
          <a:xfrm>
            <a:off x="457200" y="3068638"/>
            <a:ext cx="8229600" cy="3455987"/>
          </a:xfrm>
        </p:spPr>
        <p:txBody>
          <a:bodyPr/>
          <a:lstStyle/>
          <a:p>
            <a:pPr marL="609600" indent="-609600" algn="ctr">
              <a:lnSpc>
                <a:spcPct val="90000"/>
              </a:lnSpc>
              <a:buFont typeface="Wingdings" charset="0"/>
              <a:buNone/>
            </a:pPr>
            <a:r>
              <a:rPr lang="en-US" sz="2800" b="1">
                <a:solidFill>
                  <a:schemeClr val="folHlink"/>
                </a:solidFill>
                <a:latin typeface="Times New Roman" charset="0"/>
              </a:rPr>
              <a:t>DNA is transcribed into RNA</a:t>
            </a:r>
          </a:p>
          <a:p>
            <a:pPr marL="609600" indent="-609600" algn="ctr">
              <a:lnSpc>
                <a:spcPct val="90000"/>
              </a:lnSpc>
              <a:buFont typeface="Wingdings" charset="0"/>
              <a:buNone/>
            </a:pPr>
            <a:r>
              <a:rPr lang="en-US" sz="2800" b="1">
                <a:solidFill>
                  <a:schemeClr val="folHlink"/>
                </a:solidFill>
                <a:latin typeface="Times New Roman" charset="0"/>
              </a:rPr>
              <a:t>RNA is translated into the protein</a:t>
            </a:r>
          </a:p>
          <a:p>
            <a:pPr marL="609600" indent="-609600" algn="ctr">
              <a:lnSpc>
                <a:spcPct val="90000"/>
              </a:lnSpc>
              <a:buFont typeface="Wingdings" charset="0"/>
              <a:buNone/>
            </a:pPr>
            <a:endParaRPr lang="en-US" sz="2800" b="1">
              <a:solidFill>
                <a:schemeClr val="folHlink"/>
              </a:solidFill>
              <a:latin typeface="Times New Roman" charset="0"/>
            </a:endParaRPr>
          </a:p>
          <a:p>
            <a:pPr marL="609600" indent="-609600" algn="ctr">
              <a:lnSpc>
                <a:spcPct val="90000"/>
              </a:lnSpc>
              <a:buFont typeface="Wingdings" charset="0"/>
              <a:buNone/>
            </a:pPr>
            <a:r>
              <a:rPr lang="en-US" sz="2800" b="1">
                <a:solidFill>
                  <a:schemeClr val="folHlink"/>
                </a:solidFill>
                <a:latin typeface="Times New Roman" charset="0"/>
              </a:rPr>
              <a:t>(once it’s a protein, it doesn’t go back to a nucleic acid)</a:t>
            </a:r>
          </a:p>
          <a:p>
            <a:pPr marL="609600" indent="-609600" algn="ctr">
              <a:lnSpc>
                <a:spcPct val="90000"/>
              </a:lnSpc>
              <a:buFont typeface="Wingdings" charset="0"/>
              <a:buNone/>
            </a:pPr>
            <a:endParaRPr lang="en-US" sz="2800" b="1">
              <a:solidFill>
                <a:schemeClr val="folHlink"/>
              </a:solidFill>
              <a:latin typeface="Times New Roman" charset="0"/>
            </a:endParaRPr>
          </a:p>
          <a:p>
            <a:pPr marL="609600" indent="-609600" algn="ctr">
              <a:lnSpc>
                <a:spcPct val="90000"/>
              </a:lnSpc>
              <a:buFont typeface="Wingdings" charset="0"/>
              <a:buNone/>
            </a:pPr>
            <a:r>
              <a:rPr lang="en-US" sz="2400">
                <a:solidFill>
                  <a:schemeClr val="tx2"/>
                </a:solidFill>
                <a:latin typeface="Snap ITC" charset="0"/>
              </a:rPr>
              <a:t>DNA </a:t>
            </a:r>
            <a:r>
              <a:rPr lang="en-US" sz="2400">
                <a:solidFill>
                  <a:schemeClr val="tx2"/>
                </a:solidFill>
                <a:latin typeface="Snap ITC" charset="0"/>
                <a:sym typeface="Wingdings" charset="0"/>
              </a:rPr>
              <a:t> RNA  protein (amino acid chain)</a:t>
            </a:r>
            <a:endParaRPr lang="en-US" sz="2400">
              <a:solidFill>
                <a:schemeClr val="tx2"/>
              </a:solidFill>
              <a:latin typeface="Snap ITC"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250825" y="274638"/>
            <a:ext cx="8642350" cy="1143000"/>
          </a:xfrm>
        </p:spPr>
        <p:txBody>
          <a:bodyPr/>
          <a:lstStyle/>
          <a:p>
            <a:r>
              <a:rPr lang="en-US" sz="5400">
                <a:latin typeface="Snap ITC" charset="0"/>
              </a:rPr>
              <a:t>Hold yer horses!!!!</a:t>
            </a:r>
          </a:p>
        </p:txBody>
      </p:sp>
      <p:sp>
        <p:nvSpPr>
          <p:cNvPr id="619523" name="Rectangle 3"/>
          <p:cNvSpPr>
            <a:spLocks noGrp="1" noChangeArrowheads="1"/>
          </p:cNvSpPr>
          <p:nvPr>
            <p:ph type="body" idx="1"/>
          </p:nvPr>
        </p:nvSpPr>
        <p:spPr>
          <a:xfrm>
            <a:off x="250825" y="5949950"/>
            <a:ext cx="5473700" cy="574675"/>
          </a:xfrm>
        </p:spPr>
        <p:txBody>
          <a:bodyPr/>
          <a:lstStyle/>
          <a:p>
            <a:pPr>
              <a:buFont typeface="Wingdings" charset="0"/>
              <a:buNone/>
            </a:pPr>
            <a:r>
              <a:rPr lang="en-US" sz="2800">
                <a:effectLst/>
                <a:latin typeface="Snap ITC" charset="0"/>
              </a:rPr>
              <a:t>What is RNA, anyway?</a:t>
            </a:r>
          </a:p>
        </p:txBody>
      </p:sp>
      <p:pic>
        <p:nvPicPr>
          <p:cNvPr id="619524" name="Picture 4" descr="rodeo_hold-your-ho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4679950" cy="3509962"/>
          </a:xfrm>
          <a:prstGeom prst="rect">
            <a:avLst/>
          </a:prstGeom>
          <a:noFill/>
          <a:extLst>
            <a:ext uri="{909E8E84-426E-40DD-AFC4-6F175D3DCCD1}">
              <a14:hiddenFill xmlns:a14="http://schemas.microsoft.com/office/drawing/2010/main">
                <a:solidFill>
                  <a:srgbClr val="FFFFFF"/>
                </a:solidFill>
              </a14:hiddenFill>
            </a:ext>
          </a:extLst>
        </p:spPr>
      </p:pic>
      <p:pic>
        <p:nvPicPr>
          <p:cNvPr id="619525" name="Picture 5" descr="small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557338"/>
            <a:ext cx="3590925" cy="450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9522"/>
                                        </p:tgtEl>
                                        <p:attrNameLst>
                                          <p:attrName>style.visibility</p:attrName>
                                        </p:attrNameLst>
                                      </p:cBhvr>
                                      <p:to>
                                        <p:strVal val="visible"/>
                                      </p:to>
                                    </p:set>
                                    <p:animEffect transition="in" filter="fade">
                                      <p:cBhvr>
                                        <p:cTn id="7" dur="800" decel="100000"/>
                                        <p:tgtEl>
                                          <p:spTgt spid="619522"/>
                                        </p:tgtEl>
                                      </p:cBhvr>
                                    </p:animEffect>
                                    <p:anim calcmode="lin" valueType="num">
                                      <p:cBhvr>
                                        <p:cTn id="8" dur="800" decel="100000" fill="hold"/>
                                        <p:tgtEl>
                                          <p:spTgt spid="619522"/>
                                        </p:tgtEl>
                                        <p:attrNameLst>
                                          <p:attrName>style.rotation</p:attrName>
                                        </p:attrNameLst>
                                      </p:cBhvr>
                                      <p:tavLst>
                                        <p:tav tm="0">
                                          <p:val>
                                            <p:fltVal val="-90"/>
                                          </p:val>
                                        </p:tav>
                                        <p:tav tm="100000">
                                          <p:val>
                                            <p:fltVal val="0"/>
                                          </p:val>
                                        </p:tav>
                                      </p:tavLst>
                                    </p:anim>
                                    <p:anim calcmode="lin" valueType="num">
                                      <p:cBhvr>
                                        <p:cTn id="9" dur="800" decel="100000" fill="hold"/>
                                        <p:tgtEl>
                                          <p:spTgt spid="619522"/>
                                        </p:tgtEl>
                                        <p:attrNameLst>
                                          <p:attrName>ppt_x</p:attrName>
                                        </p:attrNameLst>
                                      </p:cBhvr>
                                      <p:tavLst>
                                        <p:tav tm="0">
                                          <p:val>
                                            <p:strVal val="#ppt_x+0.4"/>
                                          </p:val>
                                        </p:tav>
                                        <p:tav tm="100000">
                                          <p:val>
                                            <p:strVal val="#ppt_x-0.05"/>
                                          </p:val>
                                        </p:tav>
                                      </p:tavLst>
                                    </p:anim>
                                    <p:anim calcmode="lin" valueType="num">
                                      <p:cBhvr>
                                        <p:cTn id="10" dur="800" decel="100000" fill="hold"/>
                                        <p:tgtEl>
                                          <p:spTgt spid="6195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95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95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19523">
                                            <p:txEl>
                                              <p:pRg st="0" end="0"/>
                                            </p:txEl>
                                          </p:spTgt>
                                        </p:tgtEl>
                                        <p:attrNameLst>
                                          <p:attrName>style.visibility</p:attrName>
                                        </p:attrNameLst>
                                      </p:cBhvr>
                                      <p:to>
                                        <p:strVal val="visible"/>
                                      </p:to>
                                    </p:set>
                                    <p:animEffect transition="in" filter="fade">
                                      <p:cBhvr>
                                        <p:cTn id="17" dur="1000"/>
                                        <p:tgtEl>
                                          <p:spTgt spid="619523">
                                            <p:txEl>
                                              <p:pRg st="0" end="0"/>
                                            </p:txEl>
                                          </p:spTgt>
                                        </p:tgtEl>
                                      </p:cBhvr>
                                    </p:animEffect>
                                    <p:anim calcmode="lin" valueType="num">
                                      <p:cBhvr>
                                        <p:cTn id="18" dur="1000" fill="hold"/>
                                        <p:tgtEl>
                                          <p:spTgt spid="6195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195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p:bldP spid="6195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1026"/>
          <p:cNvSpPr>
            <a:spLocks noGrp="1" noChangeArrowheads="1"/>
          </p:cNvSpPr>
          <p:nvPr>
            <p:ph type="title"/>
          </p:nvPr>
        </p:nvSpPr>
        <p:spPr/>
        <p:txBody>
          <a:bodyPr/>
          <a:lstStyle/>
          <a:p>
            <a:r>
              <a:rPr lang="en-US" sz="4000">
                <a:latin typeface="Snap ITC" charset="0"/>
              </a:rPr>
              <a:t>RNA: the helper in protein synthesis</a:t>
            </a:r>
            <a:endParaRPr lang="en-CA" sz="4000">
              <a:latin typeface="Snap ITC" charset="0"/>
            </a:endParaRPr>
          </a:p>
        </p:txBody>
      </p:sp>
      <p:pic>
        <p:nvPicPr>
          <p:cNvPr id="538627" name="Picture 1027" descr="cod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412875"/>
            <a:ext cx="3389312"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38628" name="Rectangle 1028"/>
          <p:cNvSpPr>
            <a:spLocks noGrp="1" noChangeArrowheads="1"/>
          </p:cNvSpPr>
          <p:nvPr>
            <p:ph type="body" sz="half" idx="2"/>
          </p:nvPr>
        </p:nvSpPr>
        <p:spPr>
          <a:xfrm>
            <a:off x="2268538" y="1412875"/>
            <a:ext cx="6418262" cy="5445125"/>
          </a:xfrm>
          <a:solidFill>
            <a:schemeClr val="bg1"/>
          </a:solidFill>
        </p:spPr>
        <p:txBody>
          <a:bodyPr/>
          <a:lstStyle/>
          <a:p>
            <a:pPr>
              <a:buFont typeface="Wingdings" charset="0"/>
              <a:buNone/>
            </a:pPr>
            <a:endParaRPr lang="en-US" sz="2800">
              <a:latin typeface="Times New Roman" charset="0"/>
            </a:endParaRPr>
          </a:p>
          <a:p>
            <a:r>
              <a:rPr lang="en-US" sz="2800">
                <a:solidFill>
                  <a:schemeClr val="hlink"/>
                </a:solidFill>
                <a:latin typeface="Times New Roman" charset="0"/>
              </a:rPr>
              <a:t>Ribonucleic Acid</a:t>
            </a:r>
          </a:p>
          <a:p>
            <a:r>
              <a:rPr lang="en-US" sz="2800" u="sng">
                <a:solidFill>
                  <a:schemeClr val="hlink"/>
                </a:solidFill>
                <a:latin typeface="Times New Roman" charset="0"/>
              </a:rPr>
              <a:t>3 differences</a:t>
            </a:r>
            <a:r>
              <a:rPr lang="en-US" sz="2800">
                <a:solidFill>
                  <a:schemeClr val="hlink"/>
                </a:solidFill>
                <a:latin typeface="Times New Roman" charset="0"/>
              </a:rPr>
              <a:t> between RNA and DNA:</a:t>
            </a:r>
          </a:p>
          <a:p>
            <a:pPr lvl="1">
              <a:buFontTx/>
              <a:buNone/>
            </a:pPr>
            <a:r>
              <a:rPr lang="en-US">
                <a:latin typeface="Times New Roman" charset="0"/>
              </a:rPr>
              <a:t>	1.) RNA is a single stranded molecule</a:t>
            </a:r>
          </a:p>
          <a:p>
            <a:pPr lvl="1">
              <a:buFontTx/>
              <a:buNone/>
            </a:pPr>
            <a:r>
              <a:rPr lang="en-US">
                <a:latin typeface="Times New Roman" charset="0"/>
              </a:rPr>
              <a:t>	2.) RNA has a ribose sugar </a:t>
            </a:r>
          </a:p>
          <a:p>
            <a:pPr lvl="1">
              <a:buFontTx/>
              <a:buNone/>
            </a:pPr>
            <a:r>
              <a:rPr lang="en-US">
                <a:latin typeface="Times New Roman" charset="0"/>
              </a:rPr>
              <a:t>	3.) Contains the nitrogenous base uracil instead of thymine</a:t>
            </a:r>
          </a:p>
          <a:p>
            <a:pPr lvl="1">
              <a:buFontTx/>
              <a:buNone/>
            </a:pPr>
            <a:endParaRPr lang="en-US">
              <a:latin typeface="Times New Roman" charset="0"/>
            </a:endParaRPr>
          </a:p>
          <a:p>
            <a:pPr lvl="1">
              <a:buFontTx/>
              <a:buNone/>
            </a:pPr>
            <a:r>
              <a:rPr lang="en-US" b="1">
                <a:solidFill>
                  <a:schemeClr val="hlink"/>
                </a:solidFill>
                <a:latin typeface="Times New Roman" charset="0"/>
              </a:rPr>
              <a:t>Three types: mRna, tRna, and rRna</a:t>
            </a:r>
          </a:p>
        </p:txBody>
      </p:sp>
      <p:sp>
        <p:nvSpPr>
          <p:cNvPr id="538629" name="Rectangle 1029"/>
          <p:cNvSpPr>
            <a:spLocks noChangeArrowheads="1"/>
          </p:cNvSpPr>
          <p:nvPr/>
        </p:nvSpPr>
        <p:spPr bwMode="auto">
          <a:xfrm>
            <a:off x="1835150" y="2133600"/>
            <a:ext cx="433388"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Slit</Template>
  <TotalTime>2605</TotalTime>
  <Words>840</Words>
  <Application>Microsoft Office PowerPoint</Application>
  <PresentationFormat>On-screen Show (4:3)</PresentationFormat>
  <Paragraphs>106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Slit</vt:lpstr>
      <vt:lpstr>PROTEIN SYNTHESIS</vt:lpstr>
      <vt:lpstr>What’s so great about proteins?</vt:lpstr>
      <vt:lpstr>What is a gene?</vt:lpstr>
      <vt:lpstr>WHAT ARE PROTEINS MADE OF?? Amino Acids, right?   There are 20 different amino acids:   Leucine, Valine, Proline, Aspartic Acid, Isoleucine, Tryptophan, Lysine, Cysteine, etc…   Look at the amino acid chart on page 303 of your textbook!</vt:lpstr>
      <vt:lpstr>PowerPoint Presentation</vt:lpstr>
      <vt:lpstr>PowerPoint Presentation</vt:lpstr>
      <vt:lpstr>Francis Crick called this the Central Dogma of modern biology:</vt:lpstr>
      <vt:lpstr>Hold yer horses!!!!</vt:lpstr>
      <vt:lpstr>RNA: the helper in protein synthesis</vt:lpstr>
      <vt:lpstr>PowerPoint Presentation</vt:lpstr>
      <vt:lpstr>Does this diagram represent DNA or RNA?  How can you tell?</vt:lpstr>
      <vt:lpstr>You are a</vt:lpstr>
      <vt:lpstr>DNA contains the code (recipe) that tells the cell how to assemble proteins from amino acids.   Three bases (triplet) on the active strand of DNA stand for one amino acid.</vt:lpstr>
      <vt:lpstr>Summary of protein synthesis</vt:lpstr>
      <vt:lpstr>Who are the players in protein synthesis?</vt:lpstr>
      <vt:lpstr>1. Transcription:  copying the DNA into mRNA </vt:lpstr>
      <vt:lpstr> 2. Translation</vt:lpstr>
      <vt:lpstr>Don’t freak out! Keep breathing!   Here, look at this cute otter: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YouTube videos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c:creator>
  <cp:lastModifiedBy>Kelley Breeze</cp:lastModifiedBy>
  <cp:revision>120</cp:revision>
  <cp:lastPrinted>1601-01-01T00:00:00Z</cp:lastPrinted>
  <dcterms:created xsi:type="dcterms:W3CDTF">2004-03-29T16:14:22Z</dcterms:created>
  <dcterms:modified xsi:type="dcterms:W3CDTF">2012-12-12T16:41:01Z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