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0" r:id="rId12"/>
    <p:sldId id="271" r:id="rId13"/>
    <p:sldId id="294" r:id="rId14"/>
    <p:sldId id="272" r:id="rId15"/>
    <p:sldId id="298" r:id="rId16"/>
    <p:sldId id="273" r:id="rId17"/>
    <p:sldId id="295" r:id="rId18"/>
    <p:sldId id="296" r:id="rId19"/>
    <p:sldId id="297" r:id="rId20"/>
    <p:sldId id="300" r:id="rId21"/>
    <p:sldId id="301" r:id="rId22"/>
    <p:sldId id="274" r:id="rId23"/>
    <p:sldId id="275" r:id="rId24"/>
    <p:sldId id="29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EE9C3-0136-7244-8B06-A8AB9BEF8DD9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636A-7AB1-9D4B-B08B-0D21F56735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C636A-7AB1-9D4B-B08B-0D21F56735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476-4C03-404E-A610-47EFB4C0B4CB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C4BB-ACA7-F740-9940-79E519787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and Taxonomy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600200"/>
          </a:xfrm>
        </p:spPr>
        <p:txBody>
          <a:bodyPr/>
          <a:lstStyle/>
          <a:p>
            <a:pPr algn="ctr"/>
            <a:r>
              <a:rPr lang="en-US">
                <a:latin typeface="Bodoni MT Black" pitchFamily="18" charset="0"/>
              </a:rPr>
              <a:t>Organisms are classified in a hierarchy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sz="3600">
                <a:latin typeface="Times New Roman" pitchFamily="1" charset="0"/>
              </a:rPr>
              <a:t>Kingdom (broadest)</a:t>
            </a:r>
          </a:p>
          <a:p>
            <a:r>
              <a:rPr lang="en-US" sz="3600">
                <a:latin typeface="Times New Roman" pitchFamily="1" charset="0"/>
              </a:rPr>
              <a:t>Phylum</a:t>
            </a:r>
          </a:p>
          <a:p>
            <a:r>
              <a:rPr lang="en-US" sz="3600">
                <a:latin typeface="Times New Roman" pitchFamily="1" charset="0"/>
              </a:rPr>
              <a:t>Class</a:t>
            </a:r>
          </a:p>
          <a:p>
            <a:r>
              <a:rPr lang="en-US" sz="3600">
                <a:latin typeface="Times New Roman" pitchFamily="1" charset="0"/>
              </a:rPr>
              <a:t>Order</a:t>
            </a:r>
          </a:p>
          <a:p>
            <a:r>
              <a:rPr lang="en-US" sz="3600">
                <a:latin typeface="Times New Roman" pitchFamily="1" charset="0"/>
              </a:rPr>
              <a:t>Family</a:t>
            </a:r>
          </a:p>
          <a:p>
            <a:r>
              <a:rPr lang="en-US" sz="3600">
                <a:latin typeface="Times New Roman" pitchFamily="1" charset="0"/>
              </a:rPr>
              <a:t>Genus</a:t>
            </a:r>
          </a:p>
          <a:p>
            <a:r>
              <a:rPr lang="en-US" sz="3600">
                <a:latin typeface="Times New Roman" pitchFamily="1" charset="0"/>
              </a:rPr>
              <a:t>Species (most specific)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Bodoni MT Black" pitchFamily="18" charset="0"/>
              </a:rPr>
              <a:t>Mnemonic Devices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King’s Play Chess On Fat Guy’s Stomach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King Philip Came Over For Green Spaghetti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Kangaroo Pouches Can Only Fit Green Skittles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Katie Plays Clarinet On Fast Green Skis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What can you come up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048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b="1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b="1" dirty="0">
                <a:latin typeface="Times New Roman" pitchFamily="1" charset="0"/>
              </a:rPr>
              <a:t>			</a:t>
            </a:r>
            <a:r>
              <a:rPr lang="en-US" b="1" dirty="0" smtClean="0">
                <a:latin typeface="Times New Roman" pitchFamily="1" charset="0"/>
              </a:rPr>
              <a:t>	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" charset="0"/>
              </a:rPr>
              <a:t>Human</a:t>
            </a:r>
            <a:r>
              <a:rPr lang="en-US" sz="2800" b="1" dirty="0">
                <a:solidFill>
                  <a:srgbClr val="0000FF"/>
                </a:solidFill>
                <a:latin typeface="Times New Roman" pitchFamily="1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" charset="0"/>
              </a:rPr>
              <a:t>		Giant </a:t>
            </a:r>
            <a:r>
              <a:rPr lang="en-US" sz="2800" b="1" dirty="0">
                <a:solidFill>
                  <a:srgbClr val="0000FF"/>
                </a:solidFill>
                <a:latin typeface="Times New Roman" pitchFamily="1" charset="0"/>
              </a:rPr>
              <a:t>Panda</a:t>
            </a: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sz="2800" b="1" dirty="0">
              <a:solidFill>
                <a:schemeClr val="bg2"/>
              </a:solidFill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Kingdom </a:t>
            </a:r>
            <a:r>
              <a:rPr lang="en-US" dirty="0" smtClean="0">
                <a:latin typeface="Times New Roman" pitchFamily="1" charset="0"/>
              </a:rPr>
              <a:t>	</a:t>
            </a:r>
            <a:r>
              <a:rPr lang="en-US" dirty="0" err="1" smtClean="0">
                <a:latin typeface="Times New Roman" pitchFamily="1" charset="0"/>
              </a:rPr>
              <a:t>Animalia</a:t>
            </a:r>
            <a:r>
              <a:rPr lang="en-US" dirty="0">
                <a:latin typeface="Times New Roman" pitchFamily="1" charset="0"/>
              </a:rPr>
              <a:t>		</a:t>
            </a:r>
            <a:r>
              <a:rPr lang="en-US" dirty="0" err="1">
                <a:latin typeface="Times New Roman" pitchFamily="1" charset="0"/>
              </a:rPr>
              <a:t>Animalia</a:t>
            </a:r>
            <a:endParaRPr lang="en-US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Phylum</a:t>
            </a:r>
            <a:r>
              <a:rPr lang="en-US" dirty="0">
                <a:latin typeface="Times New Roman" pitchFamily="1" charset="0"/>
              </a:rPr>
              <a:t> 		</a:t>
            </a:r>
            <a:r>
              <a:rPr lang="en-US" dirty="0" err="1">
                <a:latin typeface="Times New Roman" pitchFamily="1" charset="0"/>
              </a:rPr>
              <a:t>Chordata</a:t>
            </a:r>
            <a:r>
              <a:rPr lang="en-US" dirty="0">
                <a:latin typeface="Times New Roman" pitchFamily="1" charset="0"/>
              </a:rPr>
              <a:t> 		</a:t>
            </a:r>
            <a:r>
              <a:rPr lang="en-US" dirty="0" err="1">
                <a:latin typeface="Times New Roman" pitchFamily="1" charset="0"/>
              </a:rPr>
              <a:t>Chordata</a:t>
            </a:r>
            <a:endParaRPr lang="en-US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Class</a:t>
            </a:r>
            <a:r>
              <a:rPr lang="en-US" dirty="0">
                <a:latin typeface="Times New Roman" pitchFamily="1" charset="0"/>
              </a:rPr>
              <a:t> 		</a:t>
            </a:r>
            <a:r>
              <a:rPr lang="en-US" dirty="0" err="1">
                <a:latin typeface="Times New Roman" pitchFamily="1" charset="0"/>
              </a:rPr>
              <a:t>Mammalia</a:t>
            </a:r>
            <a:r>
              <a:rPr lang="en-US" dirty="0">
                <a:latin typeface="Times New Roman" pitchFamily="1" charset="0"/>
              </a:rPr>
              <a:t> 	</a:t>
            </a:r>
            <a:r>
              <a:rPr lang="en-US" dirty="0" err="1">
                <a:latin typeface="Times New Roman" pitchFamily="1" charset="0"/>
              </a:rPr>
              <a:t>Mammalia</a:t>
            </a:r>
            <a:endParaRPr lang="en-US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Order</a:t>
            </a:r>
            <a:r>
              <a:rPr lang="en-US" dirty="0">
                <a:latin typeface="Times New Roman" pitchFamily="1" charset="0"/>
              </a:rPr>
              <a:t> 		Primate 		</a:t>
            </a:r>
            <a:r>
              <a:rPr lang="en-US" dirty="0" err="1">
                <a:latin typeface="Times New Roman" pitchFamily="1" charset="0"/>
              </a:rPr>
              <a:t>Carnivora</a:t>
            </a:r>
            <a:endParaRPr lang="en-US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Family</a:t>
            </a:r>
            <a:r>
              <a:rPr lang="en-US" dirty="0">
                <a:latin typeface="Times New Roman" pitchFamily="1" charset="0"/>
              </a:rPr>
              <a:t> 		</a:t>
            </a:r>
            <a:r>
              <a:rPr lang="en-US" dirty="0" err="1">
                <a:latin typeface="Times New Roman" pitchFamily="1" charset="0"/>
              </a:rPr>
              <a:t>Hominidae</a:t>
            </a:r>
            <a:r>
              <a:rPr lang="en-US" dirty="0">
                <a:latin typeface="Times New Roman" pitchFamily="1" charset="0"/>
              </a:rPr>
              <a:t> 	 </a:t>
            </a:r>
            <a:r>
              <a:rPr lang="en-US" dirty="0" err="1">
                <a:latin typeface="Times New Roman" pitchFamily="1" charset="0"/>
              </a:rPr>
              <a:t>Ursidae</a:t>
            </a:r>
            <a:endParaRPr lang="en-US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Genus</a:t>
            </a:r>
            <a:r>
              <a:rPr lang="en-US" i="1" dirty="0">
                <a:latin typeface="Times New Roman" pitchFamily="1" charset="0"/>
              </a:rPr>
              <a:t> 		Homo		 </a:t>
            </a:r>
            <a:r>
              <a:rPr lang="en-US" i="1" dirty="0" err="1">
                <a:latin typeface="Times New Roman" pitchFamily="1" charset="0"/>
              </a:rPr>
              <a:t>Ailuropoda</a:t>
            </a:r>
            <a:endParaRPr lang="en-US" i="1" dirty="0"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" charset="0"/>
              </a:rPr>
              <a:t>Species</a:t>
            </a:r>
            <a:r>
              <a:rPr lang="en-US" dirty="0">
                <a:latin typeface="Times New Roman" pitchFamily="1" charset="0"/>
              </a:rPr>
              <a:t> </a:t>
            </a:r>
            <a:r>
              <a:rPr lang="en-US" i="1" dirty="0">
                <a:latin typeface="Times New Roman" pitchFamily="1" charset="0"/>
              </a:rPr>
              <a:t>		sapiens 		</a:t>
            </a:r>
            <a:r>
              <a:rPr lang="en-US" i="1" dirty="0" err="1">
                <a:latin typeface="Times New Roman" pitchFamily="1" charset="0"/>
              </a:rPr>
              <a:t>melonoleuca</a:t>
            </a:r>
            <a:endParaRPr lang="en-US" dirty="0">
              <a:solidFill>
                <a:srgbClr val="000000"/>
              </a:solidFill>
              <a:latin typeface="Times New Roman" pitchFamily="1" charset="0"/>
            </a:endParaRPr>
          </a:p>
          <a:p>
            <a:pPr lvl="4">
              <a:lnSpc>
                <a:spcPct val="90000"/>
              </a:lnSpc>
              <a:buFontTx/>
              <a:buNone/>
            </a:pPr>
            <a:endParaRPr lang="en-US" b="1" dirty="0">
              <a:solidFill>
                <a:srgbClr val="000000"/>
              </a:solidFill>
              <a:latin typeface="Times New Roman" pitchFamily="1" charset="0"/>
            </a:endParaRPr>
          </a:p>
          <a:p>
            <a:pPr>
              <a:lnSpc>
                <a:spcPct val="90000"/>
              </a:lnSpc>
              <a:buFont typeface="Wingdings" pitchFamily="1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method of taxonomy has to change?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some circumstances that may have changed the way we classify organisms?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875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Domains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875" y="1143000"/>
            <a:ext cx="8001000" cy="5410200"/>
          </a:xfrm>
        </p:spPr>
        <p:txBody>
          <a:bodyPr/>
          <a:lstStyle/>
          <a:p>
            <a:r>
              <a:rPr lang="en-US" dirty="0">
                <a:latin typeface="Times New Roman" pitchFamily="1" charset="0"/>
              </a:rPr>
              <a:t>Recently, some major differences between cell types became known.</a:t>
            </a:r>
            <a:r>
              <a:rPr lang="en-US" dirty="0" smtClean="0">
                <a:latin typeface="Times New Roman" pitchFamily="1" charset="0"/>
              </a:rPr>
              <a:t> </a:t>
            </a:r>
          </a:p>
          <a:p>
            <a:r>
              <a:rPr lang="en-US" dirty="0" smtClean="0">
                <a:latin typeface="Times New Roman" pitchFamily="1" charset="0"/>
              </a:rPr>
              <a:t> </a:t>
            </a:r>
            <a:r>
              <a:rPr lang="en-US" dirty="0">
                <a:latin typeface="Times New Roman" pitchFamily="1" charset="0"/>
              </a:rPr>
              <a:t>This lead to the development of a new taxonomic category – </a:t>
            </a:r>
            <a:r>
              <a:rPr lang="en-US" u="sng" dirty="0">
                <a:latin typeface="Times New Roman" pitchFamily="1" charset="0"/>
              </a:rPr>
              <a:t>the domain</a:t>
            </a:r>
            <a:r>
              <a:rPr lang="en-US" dirty="0">
                <a:latin typeface="Times New Roman" pitchFamily="1" charset="0"/>
              </a:rPr>
              <a:t>.</a:t>
            </a:r>
          </a:p>
          <a:p>
            <a:r>
              <a:rPr lang="en-US" dirty="0">
                <a:latin typeface="Times New Roman" pitchFamily="1" charset="0"/>
              </a:rPr>
              <a:t>A domain is </a:t>
            </a:r>
            <a:r>
              <a:rPr lang="en-US" dirty="0">
                <a:solidFill>
                  <a:schemeClr val="accent2"/>
                </a:solidFill>
                <a:latin typeface="Bodoni MT Black" pitchFamily="18" charset="0"/>
              </a:rPr>
              <a:t>larger</a:t>
            </a:r>
            <a:r>
              <a:rPr lang="en-US" dirty="0">
                <a:latin typeface="Times New Roman" pitchFamily="1" charset="0"/>
              </a:rPr>
              <a:t> than a Kingdom.</a:t>
            </a:r>
          </a:p>
          <a:p>
            <a:r>
              <a:rPr lang="en-US" dirty="0">
                <a:latin typeface="Times New Roman" pitchFamily="1" charset="0"/>
              </a:rPr>
              <a:t>There are 3 domains: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Times New Roman" pitchFamily="1" charset="0"/>
              </a:rPr>
              <a:t>Domain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" charset="0"/>
              </a:rPr>
              <a:t>Eukarya</a:t>
            </a:r>
            <a:endParaRPr lang="en-US" dirty="0" smtClean="0">
              <a:latin typeface="Times New Roman" pitchFamily="1" charset="0"/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  <a:latin typeface="Times New Roman" pitchFamily="1" charset="0"/>
              </a:rPr>
              <a:t>Domain Bacteria</a:t>
            </a:r>
            <a:r>
              <a:rPr lang="en-US" dirty="0" smtClean="0">
                <a:latin typeface="Times New Roman" pitchFamily="1" charset="0"/>
              </a:rPr>
              <a:t>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Times New Roman" pitchFamily="1" charset="0"/>
              </a:rPr>
              <a:t>Domain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" charset="0"/>
              </a:rPr>
              <a:t>Archaea</a:t>
            </a:r>
            <a:endParaRPr lang="en-US" dirty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this change our</a:t>
            </a:r>
            <a:r>
              <a:rPr lang="en-US" dirty="0" smtClean="0">
                <a:latin typeface="Bodoni MT Black" pitchFamily="18" charset="0"/>
              </a:rPr>
              <a:t> mnemonic device?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" charset="0"/>
              </a:rPr>
              <a:t>“King Philip Came Over For Green Spaghetti” becomes……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Domineering </a:t>
            </a:r>
            <a:r>
              <a:rPr lang="en-US" dirty="0" smtClean="0"/>
              <a:t>King Philip Came Over For Green Spaghetti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doma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Eukaryota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Animals, plants, fungi, and </a:t>
            </a:r>
            <a:r>
              <a:rPr lang="en-US" dirty="0" err="1" smtClean="0"/>
              <a:t>protists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Ex: photosynthetic </a:t>
            </a:r>
            <a:r>
              <a:rPr lang="en-US" dirty="0" err="1" smtClean="0"/>
              <a:t>protists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Mushrooms, spiders,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40" y="2596194"/>
            <a:ext cx="4061460" cy="38760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“true bacteria”</a:t>
            </a:r>
          </a:p>
          <a:p>
            <a:r>
              <a:rPr lang="en-US" dirty="0" smtClean="0"/>
              <a:t>Prokaryotic cells lacking a nucleus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06" y="3624920"/>
            <a:ext cx="4131882" cy="29664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Single-celled microorganisms</a:t>
            </a:r>
          </a:p>
          <a:p>
            <a:r>
              <a:rPr lang="en-US" dirty="0" smtClean="0"/>
              <a:t>The ‘extremists” (high temp, high acidity etc.)</a:t>
            </a:r>
          </a:p>
          <a:p>
            <a:endParaRPr lang="en-US" dirty="0" smtClean="0"/>
          </a:p>
          <a:p>
            <a:r>
              <a:rPr lang="en-US" i="1" dirty="0" err="1" smtClean="0"/>
              <a:t>Sulfolobus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75" y="2969077"/>
            <a:ext cx="5216825" cy="3453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science of naming and grouping individuals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88" y="2565590"/>
            <a:ext cx="3056977" cy="401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71" y="-1"/>
            <a:ext cx="8963629" cy="6918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2376"/>
            <a:ext cx="8229600" cy="1143000"/>
          </a:xfrm>
        </p:spPr>
        <p:txBody>
          <a:bodyPr/>
          <a:lstStyle/>
          <a:p>
            <a:r>
              <a:rPr lang="en-US" dirty="0" smtClean="0"/>
              <a:t>What does “species” mean??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doni MT Black" pitchFamily="18" charset="0"/>
              </a:rPr>
              <a:t>What does “species” mean?</a:t>
            </a:r>
            <a:endParaRPr lang="en-US" sz="4000" dirty="0">
              <a:latin typeface="Bodoni MT Black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" charset="0"/>
              </a:rPr>
              <a:t>Biological species concept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Times New Roman" pitchFamily="1" charset="0"/>
              </a:rPr>
              <a:t>A group of actually or potentially breeding natural groups that are reproductively isolated from other groups. </a:t>
            </a:r>
            <a:r>
              <a:rPr lang="en-US" i="1" dirty="0">
                <a:latin typeface="Times New Roman" pitchFamily="1" charset="0"/>
              </a:rPr>
              <a:t>Ernst </a:t>
            </a:r>
            <a:r>
              <a:rPr lang="en-US" i="1" dirty="0" err="1">
                <a:latin typeface="Times New Roman" pitchFamily="1" charset="0"/>
              </a:rPr>
              <a:t>Mayr</a:t>
            </a:r>
            <a:r>
              <a:rPr lang="en-US" i="1" dirty="0">
                <a:latin typeface="Times New Roman" pitchFamily="1" charset="0"/>
              </a:rPr>
              <a:t>, 1924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itchFamily="1" charset="0"/>
              </a:rPr>
              <a:t>Some problems: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" charset="0"/>
              </a:rPr>
              <a:t>Asexual organisms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" charset="0"/>
              </a:rPr>
              <a:t>Hybrids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Sterile offspring of two different species</a:t>
            </a:r>
          </a:p>
          <a:p>
            <a:pPr lvl="2"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sz="2800" dirty="0">
              <a:latin typeface="Times New Roman" pitchFamily="1" charset="0"/>
            </a:endParaRPr>
          </a:p>
        </p:txBody>
      </p:sp>
      <p:pic>
        <p:nvPicPr>
          <p:cNvPr id="33796" name="Picture 4" descr="m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8100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/>
          <a:lstStyle/>
          <a:p>
            <a:pPr algn="ctr"/>
            <a:r>
              <a:rPr lang="en-US" sz="3600">
                <a:latin typeface="Bodoni MT Black" pitchFamily="18" charset="0"/>
              </a:rPr>
              <a:t>How many species are out there?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219200"/>
            <a:ext cx="7970837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There are probably around 10 million species worldwide, but estimates range from 5-30 million!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Over 5 million live in the tropics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Only 2 million species have been formally described (and over half of these are insects!!)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Each year, there are approximately three bird species discovered, many fish species, and countless insects and other small or microscopic organisms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7051"/>
            <a:ext cx="8229600" cy="1143000"/>
          </a:xfrm>
        </p:spPr>
        <p:txBody>
          <a:bodyPr/>
          <a:lstStyle/>
          <a:p>
            <a:r>
              <a:rPr lang="en-US" dirty="0" smtClean="0"/>
              <a:t>How can we discover new species?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discover new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</a:p>
          <a:p>
            <a:pPr lvl="1"/>
            <a:r>
              <a:rPr lang="en-US" dirty="0" smtClean="0"/>
              <a:t>Ex: More bird species found by DNA fingerprinting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Human microbe project</a:t>
            </a:r>
          </a:p>
          <a:p>
            <a:pPr lvl="1"/>
            <a:r>
              <a:rPr lang="en-US" dirty="0" smtClean="0"/>
              <a:t>Ex: Attempting to identify EVERY single microbe in our bodies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304800"/>
            <a:ext cx="4846637" cy="1752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odoni MT Black" pitchFamily="18" charset="0"/>
              </a:rPr>
              <a:t>The first taxonomist was Aristotle, </a:t>
            </a:r>
            <a:r>
              <a:rPr lang="en-US" sz="3200" dirty="0" smtClean="0">
                <a:latin typeface="Bodoni MT Black" pitchFamily="18" charset="0"/>
              </a:rPr>
              <a:t/>
            </a:r>
            <a:br>
              <a:rPr lang="en-US" sz="3200" dirty="0" smtClean="0">
                <a:latin typeface="Bodoni MT Black" pitchFamily="18" charset="0"/>
              </a:rPr>
            </a:br>
            <a:endParaRPr lang="en-US" sz="3200" dirty="0">
              <a:latin typeface="Bodoni MT Black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4694237" cy="4114800"/>
          </a:xfrm>
        </p:spPr>
        <p:txBody>
          <a:bodyPr/>
          <a:lstStyle/>
          <a:p>
            <a:r>
              <a:rPr lang="en-US" dirty="0">
                <a:latin typeface="Times New Roman" pitchFamily="1" charset="0"/>
              </a:rPr>
              <a:t>He placed all organisms into two groups using simple names</a:t>
            </a:r>
            <a:endParaRPr lang="en-US" dirty="0" smtClean="0">
              <a:latin typeface="Times New Roman" pitchFamily="1" charset="0"/>
            </a:endParaRPr>
          </a:p>
          <a:p>
            <a:r>
              <a:rPr lang="en-US" dirty="0" smtClean="0">
                <a:latin typeface="Times New Roman" pitchFamily="1" charset="0"/>
              </a:rPr>
              <a:t>Was he right?</a:t>
            </a:r>
            <a:endParaRPr lang="en-US" dirty="0">
              <a:latin typeface="Times New Roman" pitchFamily="1" charset="0"/>
            </a:endParaRPr>
          </a:p>
        </p:txBody>
      </p:sp>
      <p:pic>
        <p:nvPicPr>
          <p:cNvPr id="25604" name="Picture 4" descr="aristotl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"/>
            <a:ext cx="2778125" cy="3657600"/>
          </a:xfrm>
          <a:prstGeom prst="rect">
            <a:avLst/>
          </a:prstGeom>
          <a:noFill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667000" y="4876800"/>
            <a:ext cx="12954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CC00"/>
                </a:solidFill>
              </a:rPr>
              <a:t>Plant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24600" y="4876800"/>
            <a:ext cx="11430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Animal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2514600" y="5410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33528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10000" y="5410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248400" y="5410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6858000" y="541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239000" y="5410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6096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shrub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48000" y="617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tree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962400" y="6172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herb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791200" y="609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fly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477000" y="6172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swim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7391400" y="6019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crawl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8006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Bodoni MT Black" pitchFamily="18" charset="0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50163" cy="914400"/>
          </a:xfrm>
        </p:spPr>
        <p:txBody>
          <a:bodyPr/>
          <a:lstStyle/>
          <a:p>
            <a:r>
              <a:rPr lang="en-US" sz="3600" dirty="0" err="1">
                <a:latin typeface="Bodoni MT Black" pitchFamily="18" charset="0"/>
              </a:rPr>
              <a:t>Carolus</a:t>
            </a:r>
            <a:r>
              <a:rPr lang="en-US" sz="3600" dirty="0">
                <a:latin typeface="Bodoni MT Black" pitchFamily="18" charset="0"/>
              </a:rPr>
              <a:t> </a:t>
            </a:r>
            <a:r>
              <a:rPr lang="en-US" sz="3600" dirty="0" smtClean="0">
                <a:latin typeface="Bodoni MT Black" pitchFamily="18" charset="0"/>
              </a:rPr>
              <a:t>Linnaeus</a:t>
            </a:r>
            <a:endParaRPr lang="en-US" sz="3600" dirty="0">
              <a:latin typeface="Bodoni MT Black" pitchFamily="18" charset="0"/>
            </a:endParaRP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4389437" cy="5105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" charset="0"/>
              </a:rPr>
              <a:t>Linnaeus was a Swedish botanist &amp; physician</a:t>
            </a:r>
            <a:endParaRPr lang="en-US" sz="2400" dirty="0" smtClean="0">
              <a:latin typeface="Times New Roman" pitchFamily="1" charset="0"/>
            </a:endParaRPr>
          </a:p>
          <a:p>
            <a:r>
              <a:rPr lang="en-US" sz="2400" dirty="0" smtClean="0">
                <a:latin typeface="Times New Roman" pitchFamily="1" charset="0"/>
              </a:rPr>
              <a:t>He grouped </a:t>
            </a:r>
            <a:r>
              <a:rPr lang="en-US" sz="2400" dirty="0">
                <a:latin typeface="Times New Roman" pitchFamily="1" charset="0"/>
              </a:rPr>
              <a:t>organisms based on their </a:t>
            </a:r>
            <a:r>
              <a:rPr lang="en-US" sz="2400" dirty="0">
                <a:solidFill>
                  <a:srgbClr val="FF0000"/>
                </a:solidFill>
                <a:latin typeface="Times New Roman" pitchFamily="1" charset="0"/>
              </a:rPr>
              <a:t>physical</a:t>
            </a:r>
            <a:r>
              <a:rPr lang="en-US" sz="2400" dirty="0">
                <a:latin typeface="Times New Roman" pitchFamily="1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" charset="0"/>
              </a:rPr>
              <a:t>structural</a:t>
            </a:r>
            <a:r>
              <a:rPr lang="en-US" sz="2400" dirty="0">
                <a:latin typeface="Times New Roman" pitchFamily="1" charset="0"/>
              </a:rPr>
              <a:t> similarities</a:t>
            </a:r>
          </a:p>
          <a:p>
            <a:r>
              <a:rPr lang="en-US" sz="2400" dirty="0">
                <a:latin typeface="Times New Roman" pitchFamily="1" charset="0"/>
              </a:rPr>
              <a:t>Described organisms with two word names: </a:t>
            </a:r>
          </a:p>
          <a:p>
            <a:pPr>
              <a:buFont typeface="Wingdings" pitchFamily="1" charset="2"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" charset="0"/>
              </a:rPr>
              <a:t>	</a:t>
            </a:r>
            <a:r>
              <a:rPr lang="en-US" sz="2800" b="1" u="sng" dirty="0">
                <a:solidFill>
                  <a:schemeClr val="accent2"/>
                </a:solidFill>
                <a:latin typeface="Times New Roman" pitchFamily="1" charset="0"/>
              </a:rPr>
              <a:t>binomial nomenclature</a:t>
            </a:r>
          </a:p>
          <a:p>
            <a:endParaRPr lang="en-US" sz="2800" dirty="0">
              <a:solidFill>
                <a:schemeClr val="hlink"/>
              </a:solidFill>
              <a:latin typeface="Times New Roman" pitchFamily="1" charset="0"/>
            </a:endParaRPr>
          </a:p>
          <a:p>
            <a:r>
              <a:rPr lang="en-US" sz="2800" dirty="0">
                <a:latin typeface="Times New Roman" pitchFamily="1" charset="0"/>
              </a:rPr>
              <a:t>First word = genus</a:t>
            </a:r>
          </a:p>
          <a:p>
            <a:r>
              <a:rPr lang="en-US" sz="2800" dirty="0">
                <a:latin typeface="Times New Roman" pitchFamily="1" charset="0"/>
              </a:rPr>
              <a:t>Second word = species</a:t>
            </a:r>
          </a:p>
        </p:txBody>
      </p:sp>
      <p:pic>
        <p:nvPicPr>
          <p:cNvPr id="26628" name="Picture 1028" descr="Linnaeus_as_La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228975" cy="4229100"/>
          </a:xfrm>
          <a:prstGeom prst="rect">
            <a:avLst/>
          </a:prstGeom>
          <a:noFill/>
        </p:spPr>
      </p:pic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5715000" y="5867400"/>
            <a:ext cx="32004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What do you think “binomial nomenclature” means?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 two</a:t>
            </a:r>
          </a:p>
          <a:p>
            <a:r>
              <a:rPr lang="en-US" dirty="0" err="1" smtClean="0"/>
              <a:t>Nomial</a:t>
            </a:r>
            <a:r>
              <a:rPr lang="en-US" dirty="0" smtClean="0"/>
              <a:t>- name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 word= genus</a:t>
            </a:r>
          </a:p>
          <a:p>
            <a:r>
              <a:rPr lang="en-US" dirty="0" smtClean="0"/>
              <a:t>Second word= 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424" y="1730348"/>
            <a:ext cx="2089100" cy="4395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970837" cy="838200"/>
          </a:xfrm>
        </p:spPr>
        <p:txBody>
          <a:bodyPr/>
          <a:lstStyle/>
          <a:p>
            <a:r>
              <a:rPr lang="en-US" sz="4000">
                <a:latin typeface="Bodoni MT Black" pitchFamily="18" charset="0"/>
              </a:rPr>
              <a:t>Why binomial nomenclature?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Scientific name - “two word naming system”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Uses Latin, a “dead”, unchanging language. Why is this a good idea?</a:t>
            </a:r>
            <a:r>
              <a:rPr lang="en-US" sz="2800" dirty="0" smtClean="0">
                <a:latin typeface="Times New Roman" pitchFamily="1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Genus is written first, then species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" charset="0"/>
              </a:rPr>
              <a:t>Genus is capitalized, species is not.  Both are italicized if typed, underlined if written.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1143000"/>
          </a:xfrm>
        </p:spPr>
        <p:txBody>
          <a:bodyPr/>
          <a:lstStyle/>
          <a:p>
            <a:r>
              <a:rPr lang="en-US">
                <a:latin typeface="Bodoni MT Black" pitchFamily="18" charset="0"/>
              </a:rPr>
              <a:t>Some scientific names…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6248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Homo sapiens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Canis lupus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Felis domesticus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Iguana iguana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Pan troglodytes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Panthera tigris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Pomacea bridgesii</a:t>
            </a:r>
          </a:p>
          <a:p>
            <a:pPr>
              <a:lnSpc>
                <a:spcPct val="90000"/>
              </a:lnSpc>
            </a:pPr>
            <a:r>
              <a:rPr lang="en-US" i="1">
                <a:latin typeface="Times New Roman" pitchFamily="1" charset="0"/>
              </a:rPr>
              <a:t>Quercus alba</a:t>
            </a:r>
            <a:endParaRPr lang="en-US">
              <a:latin typeface="Times New Roman" pitchFamily="1" charset="0"/>
            </a:endParaRPr>
          </a:p>
        </p:txBody>
      </p:sp>
      <p:pic>
        <p:nvPicPr>
          <p:cNvPr id="30724" name="Picture 4" descr="bengal 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286000" cy="1714500"/>
          </a:xfrm>
          <a:prstGeom prst="rect">
            <a:avLst/>
          </a:prstGeom>
          <a:noFill/>
        </p:spPr>
      </p:pic>
      <p:pic>
        <p:nvPicPr>
          <p:cNvPr id="30725" name="Picture 5" descr="golden_apple_s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92663"/>
            <a:ext cx="2286000" cy="1744662"/>
          </a:xfrm>
          <a:prstGeom prst="rect">
            <a:avLst/>
          </a:prstGeom>
          <a:noFill/>
        </p:spPr>
      </p:pic>
      <p:pic>
        <p:nvPicPr>
          <p:cNvPr id="30726" name="Picture 6" descr="white o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140075"/>
            <a:ext cx="2286000" cy="16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2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go from broad generalizations such as animal and narrow down to a species, like </a:t>
            </a:r>
            <a:r>
              <a:rPr lang="en-US" i="1" dirty="0" smtClean="0"/>
              <a:t>homo sapiens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doni MT Black" pitchFamily="18" charset="0"/>
              </a:rPr>
              <a:t>Taxonomic hierarchy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1693"/>
            <a:ext cx="8229600" cy="4525963"/>
          </a:xfrm>
        </p:spPr>
        <p:txBody>
          <a:bodyPr/>
          <a:lstStyle/>
          <a:p>
            <a:endParaRPr lang="en-US" dirty="0" smtClean="0">
              <a:latin typeface="Times New Roman" pitchFamily="1" charset="0"/>
            </a:endParaRPr>
          </a:p>
          <a:p>
            <a:r>
              <a:rPr lang="en-US" dirty="0" smtClean="0">
                <a:latin typeface="Times New Roman" pitchFamily="1" charset="0"/>
              </a:rPr>
              <a:t>Names </a:t>
            </a:r>
            <a:r>
              <a:rPr lang="en-US" dirty="0">
                <a:latin typeface="Times New Roman" pitchFamily="1" charset="0"/>
              </a:rPr>
              <a:t>organisms and their relationships from </a:t>
            </a:r>
            <a:r>
              <a:rPr lang="en-US" u="sng" dirty="0">
                <a:latin typeface="Times New Roman" pitchFamily="1" charset="0"/>
              </a:rPr>
              <a:t>very broad</a:t>
            </a:r>
            <a:r>
              <a:rPr lang="en-US" dirty="0">
                <a:latin typeface="Times New Roman" pitchFamily="1" charset="0"/>
              </a:rPr>
              <a:t> to </a:t>
            </a:r>
            <a:r>
              <a:rPr lang="en-US" u="sng" dirty="0">
                <a:latin typeface="Times New Roman" pitchFamily="1" charset="0"/>
              </a:rPr>
              <a:t>very specific</a:t>
            </a:r>
            <a:endParaRPr lang="en-US" u="sng" dirty="0" smtClean="0">
              <a:latin typeface="Times New Roman" pitchFamily="1" charset="0"/>
            </a:endParaRPr>
          </a:p>
          <a:p>
            <a:endParaRPr lang="en-US" u="sng" dirty="0" smtClean="0">
              <a:latin typeface="Times New Roman" pitchFamily="1" charset="0"/>
            </a:endParaRPr>
          </a:p>
          <a:p>
            <a:r>
              <a:rPr lang="en-US" u="sng" dirty="0" smtClean="0">
                <a:latin typeface="Times New Roman" pitchFamily="1" charset="0"/>
              </a:rPr>
              <a:t>7 levels!</a:t>
            </a:r>
            <a:endParaRPr lang="en-US" u="sng" dirty="0">
              <a:latin typeface="Times New Roman" pitchFamily="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71" y="2881835"/>
            <a:ext cx="3842129" cy="365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563</Words>
  <Application>Microsoft Office PowerPoint</Application>
  <PresentationFormat>On-screen Show 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Classification and Taxonomy</vt:lpstr>
      <vt:lpstr>Taxonomy</vt:lpstr>
      <vt:lpstr>The first taxonomist was Aristotle,  </vt:lpstr>
      <vt:lpstr>Carolus Linnaeus</vt:lpstr>
      <vt:lpstr>Binomial Nomenclature</vt:lpstr>
      <vt:lpstr>Why binomial nomenclature?</vt:lpstr>
      <vt:lpstr>Some scientific names…</vt:lpstr>
      <vt:lpstr>How do we go from broad generalizations such as animal and narrow down to a species, like homo sapiens? </vt:lpstr>
      <vt:lpstr>Taxonomic hierarchy</vt:lpstr>
      <vt:lpstr>Organisms are classified in a hierarchy</vt:lpstr>
      <vt:lpstr>Mnemonic Devices</vt:lpstr>
      <vt:lpstr>PowerPoint Presentation</vt:lpstr>
      <vt:lpstr>PowerPoint Presentation</vt:lpstr>
      <vt:lpstr>Domains</vt:lpstr>
      <vt:lpstr>How would this change our mnemonic device?</vt:lpstr>
      <vt:lpstr>PowerPoint Presentation</vt:lpstr>
      <vt:lpstr>Eukaryota</vt:lpstr>
      <vt:lpstr>Eubacteria</vt:lpstr>
      <vt:lpstr>Archaea</vt:lpstr>
      <vt:lpstr>PowerPoint Presentation</vt:lpstr>
      <vt:lpstr>What does “species” mean??</vt:lpstr>
      <vt:lpstr>What does “species” mean?</vt:lpstr>
      <vt:lpstr>How many species are out there?</vt:lpstr>
      <vt:lpstr>How can we discover new species?</vt:lpstr>
      <vt:lpstr>How do we discover new species?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and Taxonomy</dc:title>
  <dc:creator>Jessie Poole</dc:creator>
  <cp:lastModifiedBy>Kelley Breeze</cp:lastModifiedBy>
  <cp:revision>22</cp:revision>
  <dcterms:created xsi:type="dcterms:W3CDTF">2013-03-11T12:15:52Z</dcterms:created>
  <dcterms:modified xsi:type="dcterms:W3CDTF">2013-03-12T17:40:54Z</dcterms:modified>
</cp:coreProperties>
</file>