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191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BAE52-C835-D84C-9DA0-8BAD4F25F59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A4D9-693C-CA40-9153-4008FFAD6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A11AF-140C-3D4E-9EB5-F22094E31FB4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BEA-7229-2F4B-BA0E-46E2AC83EB0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D584-A125-6246-81A5-698EF1A6F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amnh.org/exhibitions/epidemic/microbes.html--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.cc.md.us/courses/bio141/lecguide/unit2/viruses/u2fig5a.html--mus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iodidac.bio.uottawa.ca/Thumbnails/showimage.cfm?File_name=Viru006b&amp;File_type=gi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iodidac.bio.uottawa.ca/Thumbnails/showimage.cfm?File_name=Viru002b&amp;File_type=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iodidac.bio.uottawa.ca/Thumbnails/showimage.cfm?File_name=Viru004b&amp;File_type=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-info.ch/e_te/aas-e-imm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-info.ch/e_te/aas-e-imm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odidac.bio.uottawa.ca/Thumbnails/showimage.cfm?File_name=Viru003b&amp;File_type=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.co.uk/schools/gcsebitesiz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ct.ac.za/depts/mmi/stannard/emimages.html--mus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ct.ac.za/depts/mmi/stannard/emimages.html--mus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/>
              <a:t>Influenza virus</a:t>
            </a:r>
          </a:p>
        </p:txBody>
      </p:sp>
      <p:pic>
        <p:nvPicPr>
          <p:cNvPr id="37891" name="Picture 3" descr="flucol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46263"/>
            <a:ext cx="5715000" cy="5011737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274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Influenza virus has an envelope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981200" y="2362200"/>
            <a:ext cx="2286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3124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Influenza killed over 20 million people in 1918-1919.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nimBg="1"/>
      <p:bldP spid="378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Retrovirus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44817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Retroviruses have a very special enzyme called </a:t>
            </a:r>
            <a:r>
              <a:rPr lang="en-US" u="sng" dirty="0" smtClean="0">
                <a:solidFill>
                  <a:srgbClr val="FF0000"/>
                </a:solidFill>
              </a:rPr>
              <a:t>reverse transcriptase</a:t>
            </a:r>
          </a:p>
          <a:p>
            <a:r>
              <a:rPr lang="en-US" dirty="0" smtClean="0"/>
              <a:t>Reverse transcriptase allows the virus to make DNA copies from RNA </a:t>
            </a:r>
          </a:p>
          <a:p>
            <a:r>
              <a:rPr lang="en-US" dirty="0" smtClean="0"/>
              <a:t>The DNA then gets incorporated into the host genome</a:t>
            </a:r>
            <a:endParaRPr lang="en-US" dirty="0"/>
          </a:p>
        </p:txBody>
      </p:sp>
      <p:pic>
        <p:nvPicPr>
          <p:cNvPr id="5" name="Picture 4" descr="Viru00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75" y="1630363"/>
            <a:ext cx="409416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HIV is a Retrovirus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752600"/>
            <a:ext cx="2895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smtClean="0"/>
              <a:t>HIV </a:t>
            </a:r>
            <a:r>
              <a:rPr lang="en-US" sz="3600" dirty="0"/>
              <a:t>has an envelope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/>
              <a:t>HIV is an RNA </a:t>
            </a:r>
            <a:r>
              <a:rPr lang="en-US" sz="3600" dirty="0" smtClean="0"/>
              <a:t>virus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smtClean="0"/>
              <a:t>High mutation rate</a:t>
            </a:r>
            <a:endParaRPr lang="en-US" sz="3600" dirty="0"/>
          </a:p>
        </p:txBody>
      </p:sp>
      <p:pic>
        <p:nvPicPr>
          <p:cNvPr id="38916" name="Picture 4" descr="hiv.jpg (141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31925"/>
            <a:ext cx="6400800" cy="5119688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86200" y="6583363"/>
            <a:ext cx="392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http://research.amnh.org/exhibitions/epidemic/microbes.html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virus life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Lytic</a:t>
            </a:r>
            <a:r>
              <a:rPr lang="en-US" dirty="0" smtClean="0"/>
              <a:t> Cycle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Lysogenic</a:t>
            </a:r>
            <a:r>
              <a:rPr lang="en-US" dirty="0" smtClean="0"/>
              <a:t> Cycle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Lytic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The virus must attach to the host cell</a:t>
            </a:r>
          </a:p>
          <a:p>
            <a:r>
              <a:rPr lang="en-US" dirty="0" smtClean="0"/>
              <a:t>2. The virus injects its nucleic acid (DNA or RNA) into the host cell</a:t>
            </a:r>
          </a:p>
          <a:p>
            <a:r>
              <a:rPr lang="en-US" dirty="0" smtClean="0"/>
              <a:t>3. The host cell makes viral proteins from the viral nucleic acid</a:t>
            </a:r>
          </a:p>
          <a:p>
            <a:pPr lvl="1"/>
            <a:r>
              <a:rPr lang="en-US" dirty="0" smtClean="0"/>
              <a:t>These can either destroy the host DNA, copy the viral DNA/RNA, or make more viral </a:t>
            </a:r>
            <a:r>
              <a:rPr lang="en-US" dirty="0" err="1" smtClean="0"/>
              <a:t>capsid</a:t>
            </a:r>
            <a:r>
              <a:rPr lang="en-US" dirty="0" smtClean="0"/>
              <a:t> proteins</a:t>
            </a:r>
          </a:p>
          <a:p>
            <a:r>
              <a:rPr lang="en-US" dirty="0" smtClean="0"/>
              <a:t>4. Many new viruses assemble inside the cell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Lytic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New virus cells are released from the cell</a:t>
            </a:r>
          </a:p>
          <a:p>
            <a:r>
              <a:rPr lang="en-US" dirty="0" smtClean="0"/>
              <a:t>6. All of the many newly release viruses are free to infect other cells </a:t>
            </a:r>
          </a:p>
          <a:p>
            <a:r>
              <a:rPr lang="en-US" dirty="0" smtClean="0"/>
              <a:t>7. The process repeats itself over and over again making us sick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315200" cy="762000"/>
          </a:xfrm>
        </p:spPr>
        <p:txBody>
          <a:bodyPr/>
          <a:lstStyle/>
          <a:p>
            <a:pPr marL="609600" indent="-609600">
              <a:buFont typeface="Wingdings" pitchFamily="1" charset="2"/>
              <a:buNone/>
            </a:pPr>
            <a:r>
              <a:rPr lang="en-US"/>
              <a:t>1. The virus must attach to the host cell</a:t>
            </a:r>
          </a:p>
        </p:txBody>
      </p:sp>
      <p:pic>
        <p:nvPicPr>
          <p:cNvPr id="45060" name="Picture 4" descr="u2fig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019800" cy="4354513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47800" y="6583363"/>
            <a:ext cx="7162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http://www.cat.cc.md.us/courses/bio141/lecguide/unit2/viruses/u2fig5a.html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2971800" cy="30480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3600"/>
              <a:t>2. The virus injects its nucleic acid (DNA or RNA) into the host cell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sz="360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sz="2800"/>
          </a:p>
        </p:txBody>
      </p:sp>
      <p:pic>
        <p:nvPicPr>
          <p:cNvPr id="46084" name="Picture 4" descr="[Image, BIODIDAC, Viru006b.gif Insertion of the genetic material by a T4 phage. 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6172200" cy="5181600"/>
          </a:xfrm>
          <a:prstGeom prst="rect">
            <a:avLst/>
          </a:prstGeom>
          <a:noFill/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2667000" y="4191000"/>
            <a:ext cx="3048000" cy="1905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37338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/>
              <a:t>3. The host cell</a:t>
            </a:r>
            <a:r>
              <a:rPr lang="en-US" dirty="0" smtClean="0"/>
              <a:t> makes </a:t>
            </a:r>
            <a:r>
              <a:rPr lang="en-US" dirty="0"/>
              <a:t>viral proteins from the viral nucleic acid which: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Destroy the host DNA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Copy the viral nucleic acid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more viral capsid proteins</a:t>
            </a:r>
          </a:p>
        </p:txBody>
      </p:sp>
      <p:pic>
        <p:nvPicPr>
          <p:cNvPr id="47107" name="Picture 3" descr="[Image, BIODIDAC, Viru002b.gif Life cycle of the HIV virus. 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5181600" cy="5410200"/>
          </a:xfrm>
          <a:prstGeom prst="rect">
            <a:avLst/>
          </a:prstGeom>
          <a:noFill/>
        </p:spPr>
      </p:pic>
      <p:sp>
        <p:nvSpPr>
          <p:cNvPr id="47108" name="Line 4"/>
          <p:cNvSpPr>
            <a:spLocks noChangeShapeType="1"/>
          </p:cNvSpPr>
          <p:nvPr/>
        </p:nvSpPr>
        <p:spPr bwMode="auto">
          <a:xfrm flipV="1">
            <a:off x="2971800" y="4114800"/>
            <a:ext cx="2133600" cy="609600"/>
          </a:xfrm>
          <a:prstGeom prst="line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3200400" y="5181600"/>
            <a:ext cx="1676400" cy="685800"/>
          </a:xfrm>
          <a:prstGeom prst="line">
            <a:avLst/>
          </a:prstGeom>
          <a:noFill/>
          <a:ln w="635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8100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bldLvl="2" autoUpdateAnimBg="0"/>
      <p:bldP spid="47108" grpId="0" animBg="1"/>
      <p:bldP spid="47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0" y="3505200"/>
            <a:ext cx="3124200" cy="2667000"/>
          </a:xfrm>
        </p:spPr>
        <p:txBody>
          <a:bodyPr>
            <a:normAutofit/>
          </a:bodyPr>
          <a:lstStyle/>
          <a:p>
            <a:pPr>
              <a:buFont typeface="Wingdings" pitchFamily="1" charset="2"/>
              <a:buNone/>
            </a:pPr>
            <a:r>
              <a:rPr lang="en-US" sz="3600"/>
              <a:t>4. Many new viruses assemble inside the cell</a:t>
            </a:r>
          </a:p>
        </p:txBody>
      </p:sp>
      <p:pic>
        <p:nvPicPr>
          <p:cNvPr id="48131" name="Picture 3" descr="[Image, BIODIDAC, Viru004b.gif Lytic and lysogenic life cycles of a bacteriophage. 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47800"/>
            <a:ext cx="5943600" cy="5410200"/>
          </a:xfrm>
          <a:prstGeom prst="rect">
            <a:avLst/>
          </a:prstGeom>
          <a:noFill/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 flipV="1">
            <a:off x="2286000" y="4876800"/>
            <a:ext cx="1524000" cy="1524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3810000" y="4495800"/>
            <a:ext cx="762000" cy="68580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  <p:bldP spid="48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728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small infectious agent</a:t>
            </a:r>
          </a:p>
          <a:p>
            <a:r>
              <a:rPr lang="en-US" dirty="0" smtClean="0"/>
              <a:t>Can replicate ONLY inside a LIVING cell (or host)</a:t>
            </a:r>
          </a:p>
          <a:p>
            <a:r>
              <a:rPr lang="en-US" dirty="0" smtClean="0"/>
              <a:t>Can infect all types of organisms</a:t>
            </a:r>
          </a:p>
          <a:p>
            <a:r>
              <a:rPr lang="en-US" dirty="0" smtClean="0"/>
              <a:t>Examples: HIV, Influenza A, West Nile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49" y="1418037"/>
            <a:ext cx="3504811" cy="52667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pic>
        <p:nvPicPr>
          <p:cNvPr id="49155" name="Picture 3" descr="koch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6108700" cy="55626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1447800"/>
            <a:ext cx="29718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5. New viruses are released from the cell in two ways:</a:t>
            </a:r>
          </a:p>
          <a:p>
            <a:pPr>
              <a:spcBef>
                <a:spcPct val="50000"/>
              </a:spcBef>
            </a:pPr>
            <a:r>
              <a:rPr lang="en-US" sz="3200"/>
              <a:t>a) </a:t>
            </a:r>
            <a:r>
              <a:rPr lang="en-US" sz="3200">
                <a:solidFill>
                  <a:schemeClr val="folHlink"/>
                </a:solidFill>
              </a:rPr>
              <a:t>Non-enveloped</a:t>
            </a:r>
            <a:r>
              <a:rPr lang="en-US" sz="3200"/>
              <a:t> viruses usually cause the host cell to burst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172200" y="5943600"/>
            <a:ext cx="2574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hlinkClick r:id="rId3"/>
              </a:rPr>
              <a:t>http://www.aids-info.ch/e_te/aas-e-imm.htm</a:t>
            </a:r>
            <a:endParaRPr lang="en-US" sz="1000"/>
          </a:p>
          <a:p>
            <a:r>
              <a:rPr lang="en-US" sz="1000"/>
              <a:t>(Lennert Nilsson, Karolinska Inst., Stockholm)</a:t>
            </a:r>
            <a:br>
              <a:rPr lang="en-US" sz="1000"/>
            </a:br>
            <a:r>
              <a:rPr lang="en-US" sz="1000"/>
              <a:t>© Boehringer Ingelheim International GmbH</a:t>
            </a:r>
          </a:p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057400" y="4419600"/>
            <a:ext cx="39624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00400" y="2743200"/>
            <a:ext cx="32004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The cell is beginning to burst because of all of the emerging viruses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 autoUpdateAnimBg="0"/>
      <p:bldP spid="49158" grpId="0" animBg="1"/>
      <p:bldP spid="4915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3429000" cy="4572000"/>
          </a:xfrm>
        </p:spPr>
        <p:txBody>
          <a:bodyPr/>
          <a:lstStyle/>
          <a:p>
            <a:pPr marL="609600" indent="-609600">
              <a:buFont typeface="Wingdings" pitchFamily="1" charset="2"/>
              <a:buNone/>
            </a:pPr>
            <a:endParaRPr lang="en-US"/>
          </a:p>
          <a:p>
            <a:pPr marL="609600" indent="-609600">
              <a:buFont typeface="Wingdings" pitchFamily="1" charset="2"/>
              <a:buNone/>
            </a:pPr>
            <a:r>
              <a:rPr lang="en-US"/>
              <a:t>		OR…</a:t>
            </a:r>
          </a:p>
          <a:p>
            <a:pPr marL="609600" indent="-609600">
              <a:buFont typeface="Wingdings" pitchFamily="1" charset="2"/>
              <a:buNone/>
            </a:pPr>
            <a:endParaRPr lang="en-US"/>
          </a:p>
          <a:p>
            <a:pPr marL="609600" indent="-609600">
              <a:buFont typeface="Wingdings" pitchFamily="1" charset="2"/>
              <a:buNone/>
            </a:pPr>
            <a:r>
              <a:rPr lang="en-US"/>
              <a:t>b) </a:t>
            </a:r>
            <a:r>
              <a:rPr lang="en-US">
                <a:solidFill>
                  <a:schemeClr val="folHlink"/>
                </a:solidFill>
              </a:rPr>
              <a:t>Enveloped viruses</a:t>
            </a:r>
            <a:r>
              <a:rPr lang="en-US"/>
              <a:t> usually leave the infected cell by budding</a:t>
            </a:r>
          </a:p>
        </p:txBody>
      </p:sp>
      <p:pic>
        <p:nvPicPr>
          <p:cNvPr id="50180" name="Picture 4" descr="koch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25" y="1524000"/>
            <a:ext cx="5260975" cy="5334000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" y="6019800"/>
            <a:ext cx="31956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http://www.aids-info.ch/e_te/aas-e-imm.htm</a:t>
            </a:r>
            <a:endParaRPr lang="en-US" sz="1200"/>
          </a:p>
          <a:p>
            <a:r>
              <a:rPr lang="en-US" sz="1200"/>
              <a:t>(H.R. Gelderblom, Robert-Koch-Institut, Berlin) </a:t>
            </a:r>
          </a:p>
          <a:p>
            <a:endParaRPr lang="en-US" sz="12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114800" y="1600200"/>
            <a:ext cx="23622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Virus budding off the cell membrane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943600" y="2133600"/>
            <a:ext cx="10668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  <p:bldP spid="50182" grpId="0" animBg="1" autoUpdateAnimBg="0"/>
      <p:bldP spid="501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3352800"/>
            <a:ext cx="3124200" cy="31242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/>
              <a:t>6. All of the many newly released viruses are free to infect lots of other cells!!</a:t>
            </a:r>
          </a:p>
        </p:txBody>
      </p:sp>
      <p:pic>
        <p:nvPicPr>
          <p:cNvPr id="51204" name="Picture 4" descr="[Image, BIODIDAC, Viru003b.gif Generalized envelope viral life cycle. 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89075"/>
            <a:ext cx="6019800" cy="5368925"/>
          </a:xfrm>
          <a:prstGeom prst="rect">
            <a:avLst/>
          </a:prstGeom>
          <a:noFill/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2209800" y="4876800"/>
            <a:ext cx="3352800" cy="3810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  <p:bldP spid="512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How do viruses work?</a:t>
            </a:r>
            <a:br>
              <a:rPr lang="en-US"/>
            </a:br>
            <a:r>
              <a:rPr lang="en-US"/>
              <a:t>The basic steps of the Lytic Cycle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153400" cy="99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/>
              <a:t>7. The process then repeats itself over and over again, making us sick. 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2590800" y="2667000"/>
            <a:ext cx="3429000" cy="2971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 rot="-10889280">
            <a:off x="2743200" y="3429000"/>
            <a:ext cx="3352800" cy="31242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/>
      <p:bldP spid="522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Lytic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Lytic cycle is faster and </a:t>
            </a:r>
            <a:r>
              <a:rPr lang="en-US" dirty="0" smtClean="0"/>
              <a:t>simpler</a:t>
            </a:r>
            <a:endParaRPr lang="en-US" dirty="0" smtClean="0"/>
          </a:p>
          <a:p>
            <a:pPr lvl="1"/>
            <a:r>
              <a:rPr lang="en-US" dirty="0" smtClean="0"/>
              <a:t>Ex: the flu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virus with this type of cycle makes you sick right away</a:t>
            </a:r>
          </a:p>
          <a:p>
            <a:endParaRPr lang="en-US" dirty="0" smtClean="0"/>
          </a:p>
          <a:p>
            <a:r>
              <a:rPr lang="en-US" dirty="0" smtClean="0"/>
              <a:t>What about the other type of life cycle?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Lysogenic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lysogenic</a:t>
            </a:r>
            <a:r>
              <a:rPr lang="en-US" dirty="0" smtClean="0"/>
              <a:t> cycle is slower and more complex</a:t>
            </a:r>
          </a:p>
          <a:p>
            <a:pPr lvl="1"/>
            <a:r>
              <a:rPr lang="en-US" dirty="0" smtClean="0"/>
              <a:t>Ex: Herpes</a:t>
            </a:r>
          </a:p>
          <a:p>
            <a:r>
              <a:rPr lang="en-US" dirty="0" smtClean="0"/>
              <a:t>If a virus has this type of life cycle it can ‘hide out’ in the DNA of your cells until it is ready to attack</a:t>
            </a:r>
          </a:p>
          <a:p>
            <a:r>
              <a:rPr lang="en-US" dirty="0" smtClean="0"/>
              <a:t>This type of virus can keep </a:t>
            </a:r>
            <a:r>
              <a:rPr lang="en-US" dirty="0" smtClean="0"/>
              <a:t>reoccurring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viral DNA integrates into the DNA of the host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becomes part of the host </a:t>
            </a:r>
            <a:r>
              <a:rPr lang="en-US" dirty="0" smtClean="0"/>
              <a:t>chromosome</a:t>
            </a:r>
          </a:p>
          <a:p>
            <a:r>
              <a:rPr lang="en-US" dirty="0" smtClean="0"/>
              <a:t>When its DNA is inside the host DNA it is called a </a:t>
            </a:r>
            <a:r>
              <a:rPr lang="en-US" u="sng" dirty="0" smtClean="0">
                <a:solidFill>
                  <a:srgbClr val="FF0000"/>
                </a:solidFill>
              </a:rPr>
              <a:t>provirus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1" charset="2"/>
              <a:buNone/>
            </a:pPr>
            <a:endParaRPr lang="en-US" dirty="0"/>
          </a:p>
        </p:txBody>
      </p:sp>
      <p:pic>
        <p:nvPicPr>
          <p:cNvPr id="57349" name="Picture 5" descr="virus-human-lysoge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225" y="1174959"/>
            <a:ext cx="4092575" cy="545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4343400" cy="2743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Then every time the host cell reproduces, it copies all of its DNA…including the provirus!!!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38100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So each new host cell will contain the provirus!!!</a:t>
            </a:r>
          </a:p>
        </p:txBody>
      </p:sp>
      <p:pic>
        <p:nvPicPr>
          <p:cNvPr id="58373" name="Picture 5" descr="virus-human-lysoge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06525"/>
            <a:ext cx="4092575" cy="5451475"/>
          </a:xfrm>
          <a:prstGeom prst="rect">
            <a:avLst/>
          </a:prstGeom>
          <a:noFill/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667000" y="3352800"/>
            <a:ext cx="3581400" cy="457200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3657600" y="3810000"/>
            <a:ext cx="3962400" cy="990600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animBg="1" autoUpdateAnimBg="0"/>
      <p:bldP spid="58374" grpId="0" animBg="1"/>
      <p:bldP spid="583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4419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Then when conditions are right, the provirus will activate the lytic cycle.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19800" y="1219200"/>
            <a:ext cx="2286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Temperature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Stress level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Immune system weakness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724400" y="17526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828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viral DNA makes viral proteins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362200" y="4419600"/>
            <a:ext cx="18288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Virus destroys host DNA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191000" y="4724400"/>
            <a:ext cx="22860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Virus replicates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781800" y="4343400"/>
            <a:ext cx="205740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New viruses burst cell and spread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1447800" y="2895600"/>
            <a:ext cx="2209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3200400" y="2971800"/>
            <a:ext cx="5334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733800" y="2895600"/>
            <a:ext cx="13716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3810000" y="2895600"/>
            <a:ext cx="35814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  <p:bldP spid="59396" grpId="0" animBg="1" autoUpdateAnimBg="0"/>
      <p:bldP spid="59397" grpId="0" animBg="1"/>
      <p:bldP spid="59398" grpId="0" animBg="1" autoUpdateAnimBg="0"/>
      <p:bldP spid="59399" grpId="0" animBg="1" autoUpdateAnimBg="0"/>
      <p:bldP spid="59400" grpId="0" animBg="1" autoUpdateAnimBg="0"/>
      <p:bldP spid="59401" grpId="0" animBg="1" autoUpdateAnimBg="0"/>
      <p:bldP spid="59402" grpId="0" animBg="1"/>
      <p:bldP spid="59403" grpId="0" animBg="1"/>
      <p:bldP spid="59404" grpId="0" animBg="1"/>
      <p:bldP spid="594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/>
          </a:bodyPr>
          <a:lstStyle/>
          <a:p>
            <a:r>
              <a:rPr lang="en-US" sz="3600"/>
              <a:t>Because lysogenic viruses can “lurk” in host cell DNA, they can be difficult for the body to eradicate</a:t>
            </a:r>
          </a:p>
          <a:p>
            <a:r>
              <a:rPr lang="en-US" sz="3600"/>
              <a:t>As a result, they can stay inside cells as proviruses and can keep causing infections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How big is a virus?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3581400" cy="4953000"/>
          </a:xfrm>
        </p:spPr>
        <p:txBody>
          <a:bodyPr>
            <a:normAutofit/>
          </a:bodyPr>
          <a:lstStyle/>
          <a:p>
            <a:r>
              <a:rPr lang="en-US" dirty="0"/>
              <a:t>Viruses are very small</a:t>
            </a:r>
          </a:p>
          <a:p>
            <a:r>
              <a:rPr lang="en-US" dirty="0"/>
              <a:t>Usually 20-400 </a:t>
            </a:r>
            <a:r>
              <a:rPr lang="en-US" u="sng" dirty="0"/>
              <a:t>nanometers</a:t>
            </a:r>
            <a:r>
              <a:rPr lang="en-US" dirty="0"/>
              <a:t> in size and cannot be seen with a light microscope</a:t>
            </a:r>
          </a:p>
        </p:txBody>
      </p:sp>
      <p:pic>
        <p:nvPicPr>
          <p:cNvPr id="14340" name="Picture 4" descr="hair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0"/>
            <a:ext cx="5334000" cy="4437063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257800" y="4572000"/>
            <a:ext cx="3352800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1" charset="2"/>
              <a:buNone/>
            </a:pPr>
            <a:r>
              <a:rPr lang="en-US"/>
              <a:t>About 1000 viruses would fit across the </a:t>
            </a:r>
            <a:r>
              <a:rPr lang="en-US" u="sng"/>
              <a:t>width</a:t>
            </a:r>
            <a:r>
              <a:rPr lang="en-US"/>
              <a:t> of a human hair!!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1" charset="2"/>
              <a:buNone/>
            </a:pPr>
            <a:endParaRPr lang="en-US" sz="16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1" charset="2"/>
              <a:buNone/>
            </a:pPr>
            <a:r>
              <a:rPr lang="en-US"/>
              <a:t>Is this larger or smaller than a bacterium???? </a:t>
            </a:r>
            <a:r>
              <a:rPr lang="en-US" sz="900"/>
              <a:t>(smaller)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553200" y="2133600"/>
            <a:ext cx="9906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162800" y="914400"/>
            <a:ext cx="914400" cy="2209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The Lysogenic Virus Cycle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343400" cy="2209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Example = herpes “cold sores” that keep infecting the mouth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495800" y="2209800"/>
            <a:ext cx="4648200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1" charset="2"/>
              <a:buChar char="l"/>
            </a:pPr>
            <a:r>
              <a:rPr lang="en-US" sz="3600" dirty="0"/>
              <a:t>Herpes may “go away” temporarily, but as long as the provirus lurks in the DNA of your mouth cells, they can enter the </a:t>
            </a:r>
            <a:r>
              <a:rPr lang="en-US" sz="3600" dirty="0" err="1"/>
              <a:t>lytic</a:t>
            </a:r>
            <a:r>
              <a:rPr lang="en-US" sz="3600" dirty="0"/>
              <a:t> cycle to make you miserable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1445" name="Picture 5" descr="1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419600" cy="3498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  <p:bldP spid="6144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How do viruses make us sick?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1148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1" charset="2"/>
              <a:buNone/>
            </a:pPr>
            <a:r>
              <a:rPr lang="en-US" dirty="0"/>
              <a:t>1. By destroying our cells when newly assembled viruses are ready to spread to other cells</a:t>
            </a:r>
          </a:p>
          <a:p>
            <a:pPr>
              <a:buFont typeface="Wingdings" pitchFamily="1" charset="2"/>
              <a:buNone/>
            </a:pPr>
            <a:r>
              <a:rPr lang="en-US" dirty="0"/>
              <a:t>2. By causing our immune system to respond in a way that gives us symptoms</a:t>
            </a:r>
            <a:r>
              <a:rPr lang="en-US" dirty="0" smtClean="0"/>
              <a:t> </a:t>
            </a:r>
          </a:p>
          <a:p>
            <a:pPr>
              <a:buFont typeface="Wingdings" pitchFamily="1" charset="2"/>
              <a:buNone/>
            </a:pPr>
            <a:r>
              <a:rPr lang="en-US" dirty="0" smtClean="0"/>
              <a:t>3. By making it easier for other pathogens—such as bacteria—to infect us</a:t>
            </a:r>
          </a:p>
          <a:p>
            <a:pPr>
              <a:buFont typeface="Wingdings" pitchFamily="1" charset="2"/>
              <a:buNone/>
            </a:pPr>
            <a:r>
              <a:rPr lang="en-US" dirty="0" smtClean="0"/>
              <a:t>4. By promoting cancer in our bodies</a:t>
            </a:r>
          </a:p>
          <a:p>
            <a:pPr>
              <a:buFont typeface="Wingdings" pitchFamily="1" charset="2"/>
              <a:buNone/>
            </a:pPr>
            <a:endParaRPr lang="en-US" dirty="0"/>
          </a:p>
        </p:txBody>
      </p:sp>
      <p:pic>
        <p:nvPicPr>
          <p:cNvPr id="65540" name="Picture 4" descr="child sick in b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752600"/>
            <a:ext cx="4876800" cy="4676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vaccine?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does that help prevent viruses from infected us?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“help” our immune system to produce antibodies by using </a:t>
            </a:r>
            <a:r>
              <a:rPr lang="en-US" sz="6600" b="1" i="1" dirty="0"/>
              <a:t>vaccines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2436087"/>
            <a:ext cx="8763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/>
              <a:t>Important vocabulary in understanding </a:t>
            </a:r>
            <a:r>
              <a:rPr lang="en-US" sz="3200" dirty="0">
                <a:solidFill>
                  <a:schemeClr val="folHlink"/>
                </a:solidFill>
              </a:rPr>
              <a:t>vaccines</a:t>
            </a:r>
            <a:r>
              <a:rPr lang="en-US" sz="3200" dirty="0"/>
              <a:t>: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US" sz="3200" dirty="0"/>
              <a:t>Immune response: your body’s defenses that attack a disease-causing agent (pathogen)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US" sz="3200" dirty="0"/>
              <a:t>Antigen: a substance (such as a virus or bacterium) that triggers an immune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524000"/>
          </a:xfrm>
        </p:spPr>
        <p:txBody>
          <a:bodyPr/>
          <a:lstStyle/>
          <a:p>
            <a:r>
              <a:rPr lang="en-US"/>
              <a:t>When you receive a vaccine you are injected with either: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458200" cy="4572000"/>
          </a:xfrm>
          <a:noFill/>
          <a:ln/>
        </p:spPr>
        <p:txBody>
          <a:bodyPr>
            <a:normAutofit/>
          </a:bodyPr>
          <a:lstStyle/>
          <a:p>
            <a:r>
              <a:rPr lang="en-US" sz="3300"/>
              <a:t>An “inactivated” or “killed” pathogen</a:t>
            </a:r>
          </a:p>
          <a:p>
            <a:r>
              <a:rPr lang="en-US" sz="3300"/>
              <a:t>An antigenic part of the pathogen (such as part of the cell wall or flagellum)</a:t>
            </a:r>
          </a:p>
          <a:p>
            <a:r>
              <a:rPr lang="en-US" sz="3300"/>
              <a:t>A living but weakened version of the pathogen</a:t>
            </a:r>
          </a:p>
          <a:p>
            <a:pPr lvl="1"/>
            <a:r>
              <a:rPr lang="en-US" sz="3300"/>
              <a:t>This is the most effective type of vaccine, but why might it not be advisable for patients with weakened immune systems???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: vaccination - harmless pathogens injected, white cells respond to pathog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6803" name="Picture 3" descr="image: vaccination - white cells produce antibodies, conferring immunity to these pathog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48400" y="0"/>
            <a:ext cx="2895600" cy="304800"/>
            <a:chOff x="0" y="0"/>
            <a:chExt cx="5472" cy="288"/>
          </a:xfrm>
        </p:grpSpPr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472" cy="28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472" cy="28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r>
                <a:rPr lang="en-US" sz="1200" b="1">
                  <a:solidFill>
                    <a:srgbClr val="FF6600"/>
                  </a:solidFill>
                  <a:latin typeface="Arial" pitchFamily="1" charset="0"/>
                  <a:ea typeface="Arial" pitchFamily="1" charset="0"/>
                  <a:cs typeface="Arial" pitchFamily="1" charset="0"/>
                  <a:hlinkClick r:id="rId4"/>
                </a:rPr>
                <a:t>http://www.bbc.co.uk/gcsebitesize</a:t>
              </a:r>
              <a:endParaRPr lang="en-US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/>
              <a:t>Once you receive the vaccination…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297180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1" charset="2"/>
              <a:buNone/>
            </a:pPr>
            <a:r>
              <a:rPr lang="en-US" sz="3600"/>
              <a:t>Your immune system responds in </a:t>
            </a:r>
            <a:r>
              <a:rPr lang="en-US" sz="3600" u="sng">
                <a:solidFill>
                  <a:schemeClr val="folHlink"/>
                </a:solidFill>
              </a:rPr>
              <a:t>two ways</a:t>
            </a:r>
            <a:r>
              <a:rPr lang="en-US" sz="3600"/>
              <a:t>:</a:t>
            </a:r>
          </a:p>
          <a:p>
            <a:pPr marL="609600" indent="-609600">
              <a:buFont typeface="Wingdings" pitchFamily="1" charset="2"/>
              <a:buNone/>
            </a:pPr>
            <a:r>
              <a:rPr lang="en-US" sz="3600"/>
              <a:t>1) Some of the cells of your immune system produce antibodies that bind to the disease-causing organism…eventually leading to its death.</a:t>
            </a:r>
          </a:p>
          <a:p>
            <a:pPr marL="609600" indent="-609600">
              <a:buFont typeface="Wingdings" pitchFamily="1" charset="2"/>
              <a:buNone/>
            </a:pPr>
            <a:endParaRPr lang="en-US" sz="3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0050" y="2324100"/>
            <a:ext cx="5803900" cy="2209800"/>
            <a:chOff x="0" y="0"/>
            <a:chExt cx="3656" cy="1392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1069" cy="1392"/>
              <a:chOff x="0" y="0"/>
              <a:chExt cx="1069" cy="1392"/>
            </a:xfrm>
          </p:grpSpPr>
          <p:sp>
            <p:nvSpPr>
              <p:cNvPr id="7783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6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832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69" cy="1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>
                    <a:solidFill>
                      <a:srgbClr val="000000"/>
                    </a:solidFill>
                    <a:latin typeface="Arial" pitchFamily="1" charset="0"/>
                  </a:rPr>
                  <a:t>  </a:t>
                </a:r>
                <a:r>
                  <a:rPr lang="en-US" sz="13000">
                    <a:solidFill>
                      <a:srgbClr val="000000"/>
                    </a:solidFill>
                    <a:latin typeface="Arial" pitchFamily="1" charset="0"/>
                  </a:rPr>
                  <a:t> </a:t>
                </a:r>
                <a:r>
                  <a:rPr lang="en-US" sz="900">
                    <a:solidFill>
                      <a:srgbClr val="000000"/>
                    </a:solidFill>
                    <a:latin typeface="Arial" pitchFamily="1" charset="0"/>
                  </a:rPr>
                  <a:t>     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77833" name="Picture 9" descr="Scanning electron micrograph of a B cell isolated with the B Cell Isolation Kit. (Courtesy of Prof. Groscurth, Zuerich, Switzerland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267200"/>
            <a:ext cx="2706245" cy="2590800"/>
          </a:xfrm>
          <a:prstGeom prst="rect">
            <a:avLst/>
          </a:prstGeom>
          <a:noFill/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81000" y="4037012"/>
            <a:ext cx="464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2) </a:t>
            </a:r>
            <a:r>
              <a:rPr lang="en-US" sz="3600" u="sng" dirty="0">
                <a:solidFill>
                  <a:schemeClr val="folHlink"/>
                </a:solidFill>
              </a:rPr>
              <a:t>Memory cells</a:t>
            </a:r>
            <a:r>
              <a:rPr lang="en-US" sz="3600" dirty="0"/>
              <a:t> are formed that “remember” what the antigen looked like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3276600" y="4953000"/>
            <a:ext cx="3200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utoUpdateAnimBg="0"/>
      <p:bldP spid="778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/>
              <a:t>These memory cells are key…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343400"/>
          </a:xfrm>
        </p:spPr>
        <p:txBody>
          <a:bodyPr>
            <a:normAutofit/>
          </a:bodyPr>
          <a:lstStyle/>
          <a:p>
            <a:r>
              <a:rPr lang="en-US" sz="4000"/>
              <a:t>Because the next time you get the disease, these memory cells recognize the antigen and produce antibodies </a:t>
            </a:r>
            <a:r>
              <a:rPr lang="en-US" sz="4000">
                <a:solidFill>
                  <a:schemeClr val="folHlink"/>
                </a:solidFill>
              </a:rPr>
              <a:t>VERY QUICKLY</a:t>
            </a:r>
          </a:p>
          <a:p>
            <a:r>
              <a:rPr lang="en-US" sz="4000"/>
              <a:t>The quicker your immune system responds, the less sick you get…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/>
              <a:t>Important viral diseases with vaccines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3200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Chickenpox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Smallpox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Measles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Mumps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Rubella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886200" y="1524000"/>
            <a:ext cx="3505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Influenza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Polio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Hepatitis 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/>
              <a:t>Hepatitis B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5791200" cy="15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folHlink"/>
                </a:solidFill>
              </a:rPr>
              <a:t>We currently </a:t>
            </a:r>
            <a:r>
              <a:rPr lang="en-US" sz="3200" u="sng">
                <a:solidFill>
                  <a:schemeClr val="folHlink"/>
                </a:solidFill>
              </a:rPr>
              <a:t>DO NOT</a:t>
            </a:r>
            <a:r>
              <a:rPr lang="en-US" sz="3200">
                <a:solidFill>
                  <a:schemeClr val="folHlink"/>
                </a:solidFill>
              </a:rPr>
              <a:t> have vaccines for </a:t>
            </a:r>
            <a:r>
              <a:rPr lang="en-US" sz="3200" u="sng">
                <a:solidFill>
                  <a:schemeClr val="folHlink"/>
                </a:solidFill>
              </a:rPr>
              <a:t>HIV</a:t>
            </a:r>
            <a:r>
              <a:rPr lang="en-US" sz="3200">
                <a:solidFill>
                  <a:schemeClr val="folHlink"/>
                </a:solidFill>
              </a:rPr>
              <a:t> or the </a:t>
            </a:r>
            <a:r>
              <a:rPr lang="en-US" sz="3200" u="sng">
                <a:solidFill>
                  <a:schemeClr val="folHlink"/>
                </a:solidFill>
              </a:rPr>
              <a:t>common cold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  <p:bldP spid="82948" grpId="0" build="p" autoUpdateAnimBg="0"/>
      <p:bldP spid="8294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Are Viruses Living?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Cannot reproduce alone, must have a host cell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Do not undergo growth or development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Do not obtain or use energy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Evolve</a:t>
            </a:r>
          </a:p>
        </p:txBody>
      </p:sp>
      <p:pic>
        <p:nvPicPr>
          <p:cNvPr id="34820" name="Picture 5" descr="gpw-20050430a-fullsize-Ebola-virus-CDC-PHIL-ID-1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535" y="3519467"/>
            <a:ext cx="3967065" cy="30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Viruses cannot replicate on their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are dependent on the help of </a:t>
            </a:r>
            <a:r>
              <a:rPr lang="en-US" u="sng" dirty="0" smtClean="0"/>
              <a:t>host cells </a:t>
            </a:r>
            <a:r>
              <a:rPr lang="en-US" dirty="0" smtClean="0"/>
              <a:t>to reproduce</a:t>
            </a:r>
          </a:p>
          <a:p>
            <a:r>
              <a:rPr lang="en-US" dirty="0" smtClean="0"/>
              <a:t>If you have a virus, the virus has become dependent on host cells in your body</a:t>
            </a:r>
          </a:p>
          <a:p>
            <a:endParaRPr lang="en-US" dirty="0" smtClean="0"/>
          </a:p>
          <a:p>
            <a:r>
              <a:rPr lang="en-US" dirty="0" smtClean="0"/>
              <a:t>Viruses are therefore known as obligate intracellular parasites </a:t>
            </a:r>
          </a:p>
          <a:p>
            <a:pPr lvl="1"/>
            <a:r>
              <a:rPr lang="en-US" dirty="0" smtClean="0"/>
              <a:t>Meaning they MUST live inside a cell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Virus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All</a:t>
            </a:r>
            <a:r>
              <a:rPr lang="en-US" dirty="0" smtClean="0"/>
              <a:t> viruses contain</a:t>
            </a:r>
          </a:p>
          <a:p>
            <a:r>
              <a:rPr lang="en-US" dirty="0" smtClean="0"/>
              <a:t>1) A shell of protein called a </a:t>
            </a:r>
            <a:r>
              <a:rPr lang="en-US" b="1" dirty="0" err="1" smtClean="0">
                <a:solidFill>
                  <a:srgbClr val="FF0000"/>
                </a:solidFill>
              </a:rPr>
              <a:t>capsid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2) </a:t>
            </a:r>
            <a:r>
              <a:rPr lang="en-US" b="1" dirty="0" smtClean="0">
                <a:solidFill>
                  <a:srgbClr val="FF0000"/>
                </a:solidFill>
              </a:rPr>
              <a:t>Nucleic Acid </a:t>
            </a:r>
            <a:r>
              <a:rPr lang="en-US" dirty="0" smtClean="0"/>
              <a:t>which stores the information for the virus</a:t>
            </a:r>
          </a:p>
          <a:p>
            <a:pPr lvl="1"/>
            <a:r>
              <a:rPr lang="en-US" dirty="0" smtClean="0"/>
              <a:t>This can be DNA or RNA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*</a:t>
            </a:r>
            <a:r>
              <a:rPr lang="en-US" i="1" dirty="0" smtClean="0"/>
              <a:t>Some</a:t>
            </a:r>
            <a:r>
              <a:rPr lang="en-US" dirty="0" smtClean="0"/>
              <a:t> viruses contain an additional layer outside the </a:t>
            </a:r>
            <a:r>
              <a:rPr lang="en-US" dirty="0" err="1" smtClean="0"/>
              <a:t>capsid</a:t>
            </a:r>
            <a:r>
              <a:rPr lang="en-US" dirty="0" smtClean="0"/>
              <a:t> called an envelope</a:t>
            </a:r>
          </a:p>
          <a:p>
            <a:pPr lvl="1"/>
            <a:r>
              <a:rPr lang="en-US" dirty="0" smtClean="0"/>
              <a:t>The envelop allows the virus to attack cells in ‘stealth mode’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>
            <a:normAutofit/>
          </a:bodyPr>
          <a:lstStyle/>
          <a:p>
            <a:r>
              <a:rPr lang="en-US"/>
              <a:t>Structure of an Enveloped Virus</a:t>
            </a:r>
          </a:p>
        </p:txBody>
      </p:sp>
      <p:pic>
        <p:nvPicPr>
          <p:cNvPr id="27651" name="Picture 3" descr="Viru00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5411788" cy="594360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867400" y="1219200"/>
            <a:ext cx="2667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Nucleic Acid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867400" y="2743200"/>
            <a:ext cx="2667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Capsid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867400" y="3962399"/>
            <a:ext cx="2667000" cy="2013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/>
              <a:t>Envelope</a:t>
            </a:r>
            <a:r>
              <a:rPr lang="en-US" sz="3000" dirty="0"/>
              <a:t>     (this virus is in “stealth mode”)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2667000" y="1600200"/>
            <a:ext cx="3200400" cy="1371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200400" y="3048000"/>
            <a:ext cx="2667000" cy="762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4267200" y="4495800"/>
            <a:ext cx="1600200" cy="2286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6613525"/>
            <a:ext cx="533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http://biodidac.bio.uottawa.ca/thumbnails/filedet.htm?File_name=Viru008b&amp;File_type=gif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  <p:bldP spid="27653" grpId="0" animBg="1" autoUpdateAnimBg="0"/>
      <p:bldP spid="27654" grpId="0" animBg="1" autoUpdateAnimBg="0"/>
      <p:bldP spid="27655" grpId="0" animBg="1"/>
      <p:bldP spid="27656" grpId="0" animBg="1"/>
      <p:bldP spid="276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Adenovirus</a:t>
            </a:r>
            <a:endParaRPr lang="en-US" dirty="0"/>
          </a:p>
        </p:txBody>
      </p:sp>
      <p:pic>
        <p:nvPicPr>
          <p:cNvPr id="30723" name="Picture 3" descr="adenod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52600"/>
            <a:ext cx="4800600" cy="4364038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1172554"/>
            <a:ext cx="4191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Adenoviruses use special proteins that stick out from the </a:t>
            </a:r>
            <a:r>
              <a:rPr lang="en-US" sz="2400" dirty="0" smtClean="0"/>
              <a:t>capsid to </a:t>
            </a:r>
            <a:r>
              <a:rPr lang="en-US" sz="2400" dirty="0"/>
              <a:t>attach to the host cell</a:t>
            </a:r>
            <a:r>
              <a:rPr lang="en-US" sz="2400" dirty="0" smtClean="0"/>
              <a:t>.</a:t>
            </a: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These are among the most common viruses.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 smtClean="0"/>
          </a:p>
          <a:p>
            <a:pPr>
              <a:spcBef>
                <a:spcPct val="50000"/>
              </a:spcBef>
            </a:pPr>
            <a:endParaRPr lang="en-US" sz="3600" dirty="0"/>
          </a:p>
          <a:p>
            <a:pPr>
              <a:spcBef>
                <a:spcPct val="50000"/>
              </a:spcBef>
            </a:pPr>
            <a:endParaRPr lang="en-US" sz="3600" dirty="0" smtClean="0"/>
          </a:p>
          <a:p>
            <a:pPr>
              <a:spcBef>
                <a:spcPct val="50000"/>
              </a:spcBef>
            </a:pPr>
            <a:endParaRPr lang="en-US" sz="3600" dirty="0"/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76575" y="6324600"/>
            <a:ext cx="6067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© Copyright Linda M Stannard, 1995.   </a:t>
            </a:r>
            <a:r>
              <a:rPr lang="en-US" sz="1200">
                <a:hlinkClick r:id="rId3"/>
              </a:rPr>
              <a:t>http://web.uct.ac.za/depts/mmi/stannard/emimages.html</a:t>
            </a:r>
            <a:endParaRPr lang="en-US" sz="12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14325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271" y="397813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Typical adenoviruses cause: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Sore throat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Pneumonia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Diarrhea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Pink eye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What do viruses look like?</a:t>
            </a:r>
          </a:p>
        </p:txBody>
      </p:sp>
      <p:pic>
        <p:nvPicPr>
          <p:cNvPr id="36867" name="Picture 3" descr="flu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44600"/>
            <a:ext cx="6400800" cy="5613400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295400"/>
            <a:ext cx="25146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/>
              <a:t>Influenza Virus – the </a:t>
            </a:r>
            <a:r>
              <a:rPr lang="en-US" sz="3600" dirty="0"/>
              <a:t>cause of the flu!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/>
              <a:t>This is an RNA virus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95600" y="6583363"/>
            <a:ext cx="609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© Copyright Linda M Stannard, 1995.   </a:t>
            </a:r>
            <a:r>
              <a:rPr lang="en-US" sz="1200">
                <a:hlinkClick r:id="rId3"/>
              </a:rPr>
              <a:t>http://web.uct.ac.za/depts/mmi/stannard/emimages.html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1306</Words>
  <Application>Microsoft Office PowerPoint</Application>
  <PresentationFormat>On-screen Show (4:3)</PresentationFormat>
  <Paragraphs>183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Viruses</vt:lpstr>
      <vt:lpstr>What is a virus?</vt:lpstr>
      <vt:lpstr>How big is a virus?</vt:lpstr>
      <vt:lpstr>Are Viruses Living?</vt:lpstr>
      <vt:lpstr>Viruses cannot replicate on their own</vt:lpstr>
      <vt:lpstr>Structure of a Virus </vt:lpstr>
      <vt:lpstr>Structure of an Enveloped Virus</vt:lpstr>
      <vt:lpstr>Adenovirus</vt:lpstr>
      <vt:lpstr>What do viruses look like?</vt:lpstr>
      <vt:lpstr>Influenza virus</vt:lpstr>
      <vt:lpstr>Retrovirus</vt:lpstr>
      <vt:lpstr>HIV is a Retrovirus</vt:lpstr>
      <vt:lpstr>Two types of virus life cycles</vt:lpstr>
      <vt:lpstr>The Lytic Cycle</vt:lpstr>
      <vt:lpstr>The Lytic Cycle</vt:lpstr>
      <vt:lpstr>How do viruses work? The basic steps of the Lytic Cycle</vt:lpstr>
      <vt:lpstr>How do viruses work? The basic steps of the Lytic Cycle</vt:lpstr>
      <vt:lpstr>How do viruses work? The basic steps of the Lytic Cycle</vt:lpstr>
      <vt:lpstr>How do viruses work? The basic steps of the Lytic Cycle</vt:lpstr>
      <vt:lpstr>How do viruses work? The basic steps of the Lytic Cycle</vt:lpstr>
      <vt:lpstr>How do viruses work? The basic steps of the Lytic Cycle</vt:lpstr>
      <vt:lpstr>How do viruses work? The basic steps of the Lytic Cycle</vt:lpstr>
      <vt:lpstr>How do viruses work? The basic steps of the Lytic Cycle</vt:lpstr>
      <vt:lpstr>Lytic Cycle</vt:lpstr>
      <vt:lpstr>The Lysogenic Cycle</vt:lpstr>
      <vt:lpstr>The Lysogenic Virus Cycle</vt:lpstr>
      <vt:lpstr>The Lysogenic Virus Cycle</vt:lpstr>
      <vt:lpstr>The Lysogenic Virus Cycle</vt:lpstr>
      <vt:lpstr>The Lysogenic Virus Cycle</vt:lpstr>
      <vt:lpstr>The Lysogenic Virus Cycle</vt:lpstr>
      <vt:lpstr>How do viruses make us sick?</vt:lpstr>
      <vt:lpstr>What is a vaccine?     How does that help prevent viruses from infected us?</vt:lpstr>
      <vt:lpstr>We can “help” our immune system to produce antibodies by using vaccines</vt:lpstr>
      <vt:lpstr>When you receive a vaccine you are injected with either:</vt:lpstr>
      <vt:lpstr>PowerPoint Presentation</vt:lpstr>
      <vt:lpstr>Once you receive the vaccination…</vt:lpstr>
      <vt:lpstr>These memory cells are key…</vt:lpstr>
      <vt:lpstr>Important viral diseases with vaccines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 Notes</dc:title>
  <dc:creator>Jessie Poole</dc:creator>
  <cp:lastModifiedBy>Kelley Breeze</cp:lastModifiedBy>
  <cp:revision>12</cp:revision>
  <dcterms:created xsi:type="dcterms:W3CDTF">2013-03-18T15:18:24Z</dcterms:created>
  <dcterms:modified xsi:type="dcterms:W3CDTF">2013-03-20T12:12:13Z</dcterms:modified>
</cp:coreProperties>
</file>