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7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9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6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4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6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4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7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7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F4FABEA-7229-2F4B-BA0E-46E2AC83E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9F8D584-A125-6246-81A5-698EF1A6F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3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bc.co.uk/schools/gcsebitesiz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amnh.org/exhibitions/epidemic/microbes.html--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Lytic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Lytic cycle is faster and </a:t>
            </a:r>
            <a:r>
              <a:rPr lang="en-US" dirty="0" smtClean="0"/>
              <a:t>simpler</a:t>
            </a:r>
            <a:endParaRPr lang="en-US" dirty="0" smtClean="0"/>
          </a:p>
          <a:p>
            <a:pPr lvl="1"/>
            <a:r>
              <a:rPr lang="en-US" dirty="0" smtClean="0"/>
              <a:t>Ex: the flu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virus with this type of cycle makes you sick right away</a:t>
            </a:r>
          </a:p>
          <a:p>
            <a:endParaRPr lang="en-US" dirty="0" smtClean="0"/>
          </a:p>
          <a:p>
            <a:r>
              <a:rPr lang="en-US" dirty="0" smtClean="0"/>
              <a:t>What about the other type of life cycle?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 can “help” our immune system to produce antibodies by using </a:t>
            </a:r>
            <a:r>
              <a:rPr lang="en-US" sz="6600" b="1" i="1" dirty="0"/>
              <a:t>vaccines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" y="2436087"/>
            <a:ext cx="87630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defTabSz="45720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</a:rPr>
              <a:t>Important vocabulary in understanding </a:t>
            </a:r>
            <a:r>
              <a:rPr lang="en-US" sz="3200" dirty="0">
                <a:solidFill>
                  <a:srgbClr val="800080"/>
                </a:solidFill>
              </a:rPr>
              <a:t>vaccines</a:t>
            </a:r>
            <a:r>
              <a:rPr lang="en-US" sz="3200" dirty="0">
                <a:solidFill>
                  <a:prstClr val="black"/>
                </a:solidFill>
              </a:rPr>
              <a:t>:</a:t>
            </a:r>
          </a:p>
          <a:p>
            <a:pPr marL="457200" indent="-457200" defTabSz="457200">
              <a:spcBef>
                <a:spcPct val="50000"/>
              </a:spcBef>
              <a:buFontTx/>
              <a:buAutoNum type="arabicParenR"/>
            </a:pPr>
            <a:r>
              <a:rPr lang="en-US" sz="3200" dirty="0">
                <a:solidFill>
                  <a:prstClr val="black"/>
                </a:solidFill>
              </a:rPr>
              <a:t>Immune response: your body’s defenses that attack a disease-causing agent (pathogen)</a:t>
            </a:r>
          </a:p>
          <a:p>
            <a:pPr marL="457200" indent="-457200" defTabSz="457200">
              <a:spcBef>
                <a:spcPct val="50000"/>
              </a:spcBef>
              <a:buFontTx/>
              <a:buAutoNum type="arabicParenR"/>
            </a:pPr>
            <a:r>
              <a:rPr lang="en-US" sz="3200" dirty="0">
                <a:solidFill>
                  <a:prstClr val="black"/>
                </a:solidFill>
              </a:rPr>
              <a:t>Antigen: a substance (such as a virus or bacterium) that triggers an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3582945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524000"/>
          </a:xfrm>
        </p:spPr>
        <p:txBody>
          <a:bodyPr/>
          <a:lstStyle/>
          <a:p>
            <a:r>
              <a:rPr lang="en-US"/>
              <a:t>When you receive a vaccine you are injected with either: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458200" cy="4572000"/>
          </a:xfrm>
          <a:noFill/>
          <a:ln/>
        </p:spPr>
        <p:txBody>
          <a:bodyPr>
            <a:normAutofit/>
          </a:bodyPr>
          <a:lstStyle/>
          <a:p>
            <a:r>
              <a:rPr lang="en-US" sz="3300"/>
              <a:t>An “inactivated” or “killed” pathogen</a:t>
            </a:r>
          </a:p>
          <a:p>
            <a:r>
              <a:rPr lang="en-US" sz="3300"/>
              <a:t>An antigenic part of the pathogen (such as part of the cell wall or flagellum)</a:t>
            </a:r>
          </a:p>
          <a:p>
            <a:r>
              <a:rPr lang="en-US" sz="3300"/>
              <a:t>A living but weakened version of the pathogen</a:t>
            </a:r>
          </a:p>
          <a:p>
            <a:pPr lvl="1"/>
            <a:r>
              <a:rPr lang="en-US" sz="3300"/>
              <a:t>This is the most effective type of vaccine, but why might it not be advisable for patients with weakened immune systems???</a:t>
            </a:r>
          </a:p>
        </p:txBody>
      </p:sp>
    </p:spTree>
    <p:extLst>
      <p:ext uri="{BB962C8B-B14F-4D97-AF65-F5344CB8AC3E}">
        <p14:creationId xmlns:p14="http://schemas.microsoft.com/office/powerpoint/2010/main" val="353281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image: vaccination - harmless pathogens injected, white cells respond to pathog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6803" name="Picture 3" descr="image: vaccination - white cells produce antibodies, conferring immunity to these pathog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48400" y="0"/>
            <a:ext cx="2895600" cy="304800"/>
            <a:chOff x="0" y="0"/>
            <a:chExt cx="5472" cy="288"/>
          </a:xfrm>
        </p:grpSpPr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472" cy="288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472" cy="288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</a:bodyPr>
            <a:lstStyle/>
            <a:p>
              <a:pPr defTabSz="457200"/>
              <a:r>
                <a:rPr lang="en-US" sz="1200" b="1">
                  <a:solidFill>
                    <a:srgbClr val="FF6600"/>
                  </a:solidFill>
                  <a:latin typeface="Arial" pitchFamily="1" charset="0"/>
                  <a:ea typeface="Arial" pitchFamily="1" charset="0"/>
                  <a:cs typeface="Arial" pitchFamily="1" charset="0"/>
                  <a:hlinkClick r:id="rId4"/>
                </a:rPr>
                <a:t>http://www.bbc.co.uk/gcsebitesize</a:t>
              </a:r>
              <a:endParaRPr lang="en-US" sz="1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645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/>
              <a:t>Once you receive the vaccination…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2971800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1" charset="2"/>
              <a:buNone/>
            </a:pPr>
            <a:r>
              <a:rPr lang="en-US" sz="3600"/>
              <a:t>Your immune system responds in </a:t>
            </a:r>
            <a:r>
              <a:rPr lang="en-US" sz="3600" u="sng">
                <a:solidFill>
                  <a:schemeClr val="folHlink"/>
                </a:solidFill>
              </a:rPr>
              <a:t>two ways</a:t>
            </a:r>
            <a:r>
              <a:rPr lang="en-US" sz="3600"/>
              <a:t>:</a:t>
            </a:r>
          </a:p>
          <a:p>
            <a:pPr marL="609600" indent="-609600">
              <a:buFont typeface="Wingdings" pitchFamily="1" charset="2"/>
              <a:buNone/>
            </a:pPr>
            <a:r>
              <a:rPr lang="en-US" sz="3600"/>
              <a:t>1) Some of the cells of your immune system produce antibodies that bind to the disease-causing organism…eventually leading to its death.</a:t>
            </a:r>
          </a:p>
          <a:p>
            <a:pPr marL="609600" indent="-609600">
              <a:buFont typeface="Wingdings" pitchFamily="1" charset="2"/>
              <a:buNone/>
            </a:pPr>
            <a:endParaRPr lang="en-US" sz="36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0050" y="2324100"/>
            <a:ext cx="5803900" cy="2209800"/>
            <a:chOff x="0" y="0"/>
            <a:chExt cx="3656" cy="1392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1069" cy="1392"/>
              <a:chOff x="0" y="0"/>
              <a:chExt cx="1069" cy="1392"/>
            </a:xfrm>
          </p:grpSpPr>
          <p:sp>
            <p:nvSpPr>
              <p:cNvPr id="77831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6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832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69" cy="1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900">
                    <a:solidFill>
                      <a:srgbClr val="000000"/>
                    </a:solidFill>
                    <a:latin typeface="Arial" pitchFamily="1" charset="0"/>
                  </a:rPr>
                  <a:t>  </a:t>
                </a:r>
                <a:r>
                  <a:rPr lang="en-US" sz="13000">
                    <a:solidFill>
                      <a:srgbClr val="000000"/>
                    </a:solidFill>
                    <a:latin typeface="Arial" pitchFamily="1" charset="0"/>
                  </a:rPr>
                  <a:t> </a:t>
                </a:r>
                <a:r>
                  <a:rPr lang="en-US" sz="900">
                    <a:solidFill>
                      <a:srgbClr val="000000"/>
                    </a:solidFill>
                    <a:latin typeface="Arial" pitchFamily="1" charset="0"/>
                  </a:rPr>
                  <a:t>                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77833" name="Picture 9" descr="Scanning electron micrograph of a B cell isolated with the B Cell Isolation Kit. (Courtesy of Prof. Groscurth, Zuerich, Switzerland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267200"/>
            <a:ext cx="2706245" cy="2590800"/>
          </a:xfrm>
          <a:prstGeom prst="rect">
            <a:avLst/>
          </a:prstGeom>
          <a:noFill/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81000" y="4037012"/>
            <a:ext cx="4648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600" dirty="0">
                <a:solidFill>
                  <a:prstClr val="black"/>
                </a:solidFill>
              </a:rPr>
              <a:t>2) </a:t>
            </a:r>
            <a:r>
              <a:rPr lang="en-US" sz="3600" u="sng" dirty="0">
                <a:solidFill>
                  <a:srgbClr val="800080"/>
                </a:solidFill>
              </a:rPr>
              <a:t>Memory cells</a:t>
            </a:r>
            <a:r>
              <a:rPr lang="en-US" sz="3600" dirty="0">
                <a:solidFill>
                  <a:prstClr val="black"/>
                </a:solidFill>
              </a:rPr>
              <a:t> are formed that “remember” what the antigen looked like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3276600" y="4953000"/>
            <a:ext cx="3200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47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 autoUpdateAnimBg="0"/>
      <p:bldP spid="778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/>
              <a:t>These memory cells are key…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343400"/>
          </a:xfrm>
        </p:spPr>
        <p:txBody>
          <a:bodyPr>
            <a:normAutofit/>
          </a:bodyPr>
          <a:lstStyle/>
          <a:p>
            <a:r>
              <a:rPr lang="en-US" sz="4000"/>
              <a:t>Because the next time you get the disease, these memory cells recognize the antigen and produce antibodies </a:t>
            </a:r>
            <a:r>
              <a:rPr lang="en-US" sz="4000">
                <a:solidFill>
                  <a:schemeClr val="folHlink"/>
                </a:solidFill>
              </a:rPr>
              <a:t>VERY QUICKLY</a:t>
            </a:r>
          </a:p>
          <a:p>
            <a:r>
              <a:rPr lang="en-US" sz="4000"/>
              <a:t>The quicker your immune system responds, the less sick you get…</a:t>
            </a:r>
          </a:p>
        </p:txBody>
      </p:sp>
    </p:spTree>
    <p:extLst>
      <p:ext uri="{BB962C8B-B14F-4D97-AF65-F5344CB8AC3E}">
        <p14:creationId xmlns:p14="http://schemas.microsoft.com/office/powerpoint/2010/main" val="1747281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/>
              <a:t>Important viral diseases with vaccines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3200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prstClr val="black"/>
                </a:solidFill>
              </a:rPr>
              <a:t>Chickenpox</a:t>
            </a:r>
          </a:p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prstClr val="black"/>
                </a:solidFill>
              </a:rPr>
              <a:t>Smallpox</a:t>
            </a:r>
          </a:p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prstClr val="black"/>
                </a:solidFill>
              </a:rPr>
              <a:t>Measles</a:t>
            </a:r>
          </a:p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prstClr val="black"/>
                </a:solidFill>
              </a:rPr>
              <a:t>Mumps</a:t>
            </a:r>
          </a:p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prstClr val="black"/>
                </a:solidFill>
              </a:rPr>
              <a:t>Rubella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886200" y="1524000"/>
            <a:ext cx="3505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prstClr val="black"/>
                </a:solidFill>
              </a:rPr>
              <a:t>Influenza</a:t>
            </a:r>
          </a:p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prstClr val="black"/>
                </a:solidFill>
              </a:rPr>
              <a:t>Polio</a:t>
            </a:r>
          </a:p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prstClr val="black"/>
                </a:solidFill>
              </a:rPr>
              <a:t>Hepatitis A</a:t>
            </a:r>
          </a:p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prstClr val="black"/>
                </a:solidFill>
              </a:rPr>
              <a:t>Hepatitis B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743200" y="5105400"/>
            <a:ext cx="5791200" cy="156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200">
                <a:solidFill>
                  <a:srgbClr val="800080"/>
                </a:solidFill>
              </a:rPr>
              <a:t>We currently </a:t>
            </a:r>
            <a:r>
              <a:rPr lang="en-US" sz="3200" u="sng">
                <a:solidFill>
                  <a:srgbClr val="800080"/>
                </a:solidFill>
              </a:rPr>
              <a:t>DO NOT</a:t>
            </a:r>
            <a:r>
              <a:rPr lang="en-US" sz="3200">
                <a:solidFill>
                  <a:srgbClr val="800080"/>
                </a:solidFill>
              </a:rPr>
              <a:t> have vaccines for </a:t>
            </a:r>
            <a:r>
              <a:rPr lang="en-US" sz="3200" u="sng">
                <a:solidFill>
                  <a:srgbClr val="800080"/>
                </a:solidFill>
              </a:rPr>
              <a:t>HIV</a:t>
            </a:r>
            <a:r>
              <a:rPr lang="en-US" sz="3200">
                <a:solidFill>
                  <a:srgbClr val="800080"/>
                </a:solidFill>
              </a:rPr>
              <a:t> or the </a:t>
            </a:r>
            <a:r>
              <a:rPr lang="en-US" sz="3200" u="sng">
                <a:solidFill>
                  <a:srgbClr val="800080"/>
                </a:solidFill>
              </a:rPr>
              <a:t>common cold</a:t>
            </a:r>
          </a:p>
        </p:txBody>
      </p:sp>
    </p:spTree>
    <p:extLst>
      <p:ext uri="{BB962C8B-B14F-4D97-AF65-F5344CB8AC3E}">
        <p14:creationId xmlns:p14="http://schemas.microsoft.com/office/powerpoint/2010/main" val="1223981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  <p:bldP spid="82948" grpId="0" build="p" autoUpdateAnimBg="0"/>
      <p:bldP spid="8294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treat bacterial infections?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21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007425"/>
            <a:ext cx="6223000" cy="3975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942" y="5272602"/>
            <a:ext cx="8490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-This is the effect of the antibiotic drug </a:t>
            </a:r>
            <a:r>
              <a:rPr lang="en-US" sz="2400" dirty="0" err="1" smtClean="0"/>
              <a:t>ceftazidine</a:t>
            </a:r>
            <a:r>
              <a:rPr lang="en-US" sz="2400" dirty="0" smtClean="0"/>
              <a:t> on </a:t>
            </a:r>
            <a:r>
              <a:rPr lang="en-US" sz="2400" i="1" dirty="0" smtClean="0"/>
              <a:t>Staphylococcus </a:t>
            </a:r>
            <a:r>
              <a:rPr lang="en-US" sz="2400" i="1" dirty="0" err="1" smtClean="0"/>
              <a:t>aureus</a:t>
            </a:r>
            <a:r>
              <a:rPr lang="en-US" sz="2400" dirty="0" smtClean="0"/>
              <a:t> bacteria. </a:t>
            </a:r>
          </a:p>
          <a:p>
            <a:r>
              <a:rPr lang="en-US" sz="2400" dirty="0" smtClean="0"/>
              <a:t>-The antibiotic kills the bacteria (red) by causing the cell wall to disintegrate (yellow remnants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6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Immunodeficiency Virus (HIV)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many people have HIV?</a:t>
            </a:r>
          </a:p>
          <a:p>
            <a:endParaRPr lang="en-US" dirty="0" smtClean="0"/>
          </a:p>
          <a:p>
            <a:r>
              <a:rPr lang="en-US" dirty="0" smtClean="0"/>
              <a:t>What is HIV? Virus or Bacteria?</a:t>
            </a:r>
          </a:p>
          <a:p>
            <a:endParaRPr lang="en-US" dirty="0" smtClean="0"/>
          </a:p>
          <a:p>
            <a:r>
              <a:rPr lang="en-US" dirty="0" smtClean="0"/>
              <a:t>How do you get HIV?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does it affect your body?</a:t>
            </a:r>
          </a:p>
          <a:p>
            <a:endParaRPr lang="en-US" dirty="0" smtClean="0"/>
          </a:p>
          <a:p>
            <a:r>
              <a:rPr lang="en-US" dirty="0" smtClean="0"/>
              <a:t>How do we treat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14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HIV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306586"/>
            <a:ext cx="842453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 the United States: </a:t>
            </a:r>
          </a:p>
          <a:p>
            <a:r>
              <a:rPr lang="en-US" sz="2000" dirty="0" smtClean="0"/>
              <a:t>Age (Years) and Estimated Number of Diagnoses of HIV Infection, 201</a:t>
            </a:r>
            <a:r>
              <a:rPr lang="en-US" dirty="0" smtClean="0"/>
              <a:t>1</a:t>
            </a:r>
          </a:p>
          <a:p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59775" y="2413000"/>
          <a:ext cx="6096000" cy="4445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Under 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192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Ages 13-14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Ages 15-19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2,240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Ages 20-24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8,054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Ages 25-29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7,484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Ages 30-34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6,209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35-39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5,285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Ages 40-44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5,753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Ages 45-49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5,564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Ages 50-54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Ages 55-59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2,312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Ages 60-64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22359" y="89972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www.cdc.gov/vitalsigns/hivtesting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Lysogenic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lysogenic</a:t>
            </a:r>
            <a:r>
              <a:rPr lang="en-US" dirty="0" smtClean="0"/>
              <a:t> cycle is slower and more complex</a:t>
            </a:r>
          </a:p>
          <a:p>
            <a:pPr lvl="1"/>
            <a:r>
              <a:rPr lang="en-US" dirty="0" smtClean="0"/>
              <a:t>Ex: Herpes</a:t>
            </a:r>
          </a:p>
          <a:p>
            <a:r>
              <a:rPr lang="en-US" dirty="0" smtClean="0"/>
              <a:t>If a virus has this type of life cycle it can ‘hide out’ in the DNA of your cells until it is ready to attack</a:t>
            </a:r>
          </a:p>
          <a:p>
            <a:r>
              <a:rPr lang="en-US" dirty="0" smtClean="0"/>
              <a:t>This type of virus can keep </a:t>
            </a:r>
            <a:r>
              <a:rPr lang="en-US" dirty="0" smtClean="0"/>
              <a:t>reoccurring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58" y="495300"/>
            <a:ext cx="34290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4763" y="798989"/>
            <a:ext cx="35042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1.2 Million people in the US living with </a:t>
            </a:r>
            <a:r>
              <a:rPr lang="en-US" sz="2800" dirty="0" smtClean="0"/>
              <a:t>HIV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 in 5 </a:t>
            </a:r>
            <a:r>
              <a:rPr lang="en-US" sz="2800" dirty="0" smtClean="0"/>
              <a:t>people infected </a:t>
            </a:r>
            <a:r>
              <a:rPr lang="en-US" sz="2800" dirty="0" smtClean="0"/>
              <a:t>do not know they have </a:t>
            </a:r>
            <a:r>
              <a:rPr lang="en-US" sz="2800" dirty="0" smtClean="0"/>
              <a:t>HIV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 in 4 are not taking the proper medication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95919" y="647387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*http://</a:t>
            </a:r>
            <a:r>
              <a:rPr lang="en-US" dirty="0" err="1" smtClean="0"/>
              <a:t>www.cdc.gov/vitalsigns/hivtesting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6484"/>
            <a:ext cx="8229600" cy="1143000"/>
          </a:xfrm>
        </p:spPr>
        <p:txBody>
          <a:bodyPr/>
          <a:lstStyle/>
          <a:p>
            <a:r>
              <a:rPr lang="en-US" dirty="0" smtClean="0"/>
              <a:t>What is HIV?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5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HIV is a Retrovirus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752600"/>
            <a:ext cx="2895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 smtClean="0"/>
              <a:t>HIV </a:t>
            </a:r>
            <a:r>
              <a:rPr lang="en-US" sz="3600" dirty="0"/>
              <a:t>has an envelope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/>
              <a:t>HIV is an RNA </a:t>
            </a:r>
            <a:r>
              <a:rPr lang="en-US" sz="3600" dirty="0" smtClean="0"/>
              <a:t>virus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 smtClean="0"/>
              <a:t>High mutation rate</a:t>
            </a:r>
            <a:endParaRPr lang="en-US" sz="3600" dirty="0"/>
          </a:p>
        </p:txBody>
      </p:sp>
      <p:pic>
        <p:nvPicPr>
          <p:cNvPr id="38916" name="Picture 4" descr="hiv.jpg (141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431925"/>
            <a:ext cx="6400800" cy="5119688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886200" y="6583363"/>
            <a:ext cx="3929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3"/>
              </a:rPr>
              <a:t>http://research.amnh.org/exhibitions/epidemic/microbes.html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5737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/>
              <a:t>How</a:t>
            </a:r>
            <a:r>
              <a:rPr lang="en-US" sz="5400" dirty="0" smtClean="0"/>
              <a:t> is HIV transmitted?</a:t>
            </a:r>
            <a:endParaRPr lang="en-US" sz="54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HIV is transmitted through body fluids</a:t>
            </a:r>
          </a:p>
          <a:p>
            <a:pPr>
              <a:lnSpc>
                <a:spcPct val="90000"/>
              </a:lnSpc>
            </a:pPr>
            <a:r>
              <a:rPr lang="en-US" sz="3600"/>
              <a:t>Usually from blood, semen, vaginal secretions and breast milk</a:t>
            </a:r>
          </a:p>
          <a:p>
            <a:pPr>
              <a:lnSpc>
                <a:spcPct val="90000"/>
              </a:lnSpc>
            </a:pPr>
            <a:r>
              <a:rPr lang="en-US" sz="3600"/>
              <a:t>Fluid surrounding the spinal cord and brain, bone joints, and amniotic fluid surrounding unborn babies </a:t>
            </a:r>
          </a:p>
          <a:p>
            <a:pPr>
              <a:lnSpc>
                <a:spcPct val="90000"/>
              </a:lnSpc>
            </a:pPr>
            <a:r>
              <a:rPr lang="en-US" sz="3600"/>
              <a:t>HIV has been found in </a:t>
            </a:r>
            <a:r>
              <a:rPr lang="en-US" sz="3600" u="sng"/>
              <a:t>low</a:t>
            </a:r>
            <a:r>
              <a:rPr lang="en-US" sz="3600"/>
              <a:t> quantities in tears and saliva but has never been shown to result in transmission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2355148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5400"/>
              <a:t>How is HIV transmitted?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181600"/>
          </a:xfrm>
        </p:spPr>
        <p:txBody>
          <a:bodyPr/>
          <a:lstStyle/>
          <a:p>
            <a:pPr marL="609600" indent="-609600"/>
            <a:r>
              <a:rPr lang="en-US" dirty="0"/>
              <a:t>Sexual contact with an infected person (unprotected sex)</a:t>
            </a:r>
          </a:p>
          <a:p>
            <a:pPr marL="609600" indent="-609600"/>
            <a:r>
              <a:rPr lang="en-US" dirty="0"/>
              <a:t>Infusion of contaminated blood (blood transfusions, sharing needles, accidental prick from HIV-contaminated needle)</a:t>
            </a:r>
          </a:p>
          <a:p>
            <a:pPr marL="990600" lvl="1" indent="-533400"/>
            <a:r>
              <a:rPr lang="en-US" b="1" dirty="0">
                <a:solidFill>
                  <a:schemeClr val="folHlink"/>
                </a:solidFill>
              </a:rPr>
              <a:t>The U.S. blood supply was tested for HIV beginning in 1985</a:t>
            </a:r>
          </a:p>
          <a:p>
            <a:pPr marL="609600" indent="-609600"/>
            <a:r>
              <a:rPr lang="en-US" dirty="0"/>
              <a:t>Transfer of the virus from an infected mother to child before birth, during birth, or after birth through the mother’s milk</a:t>
            </a:r>
          </a:p>
        </p:txBody>
      </p:sp>
    </p:spTree>
    <p:extLst>
      <p:ext uri="{BB962C8B-B14F-4D97-AF65-F5344CB8AC3E}">
        <p14:creationId xmlns:p14="http://schemas.microsoft.com/office/powerpoint/2010/main" val="133434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difference between HIV and AIDS?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00CC"/>
                </a:solidFill>
                <a:latin typeface="Calibri" pitchFamily="1" charset="0"/>
              </a:rPr>
              <a:t>Definition of AIDS</a:t>
            </a:r>
            <a:r>
              <a:rPr lang="en-US" dirty="0" smtClean="0">
                <a:latin typeface="Calibri" pitchFamily="1" charset="0"/>
              </a:rPr>
              <a:t>: Acquired immunodeficiency syndrome is defined on the basis of its clinical manifestations. </a:t>
            </a:r>
          </a:p>
          <a:p>
            <a:endParaRPr lang="en-US" dirty="0" smtClean="0">
              <a:latin typeface="Calibri" pitchFamily="1" charset="0"/>
            </a:endParaRPr>
          </a:p>
          <a:p>
            <a:r>
              <a:rPr lang="en-US" dirty="0" smtClean="0">
                <a:latin typeface="Calibri" pitchFamily="1" charset="0"/>
              </a:rPr>
              <a:t>You have AIDS when you show symptoms of severe immune deficiency</a:t>
            </a:r>
          </a:p>
          <a:p>
            <a:pPr lvl="1"/>
            <a:r>
              <a:rPr lang="en-US" dirty="0" smtClean="0">
                <a:latin typeface="Calibri" pitchFamily="1" charset="0"/>
              </a:rPr>
              <a:t>This becomes apparent through opportunistic infections, CD4 count, and viral load</a:t>
            </a:r>
          </a:p>
        </p:txBody>
      </p:sp>
    </p:spTree>
    <p:extLst>
      <p:ext uri="{BB962C8B-B14F-4D97-AF65-F5344CB8AC3E}">
        <p14:creationId xmlns:p14="http://schemas.microsoft.com/office/powerpoint/2010/main" val="30949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HIV has a long latent period (8-10 years)</a:t>
            </a:r>
          </a:p>
          <a:p>
            <a:endParaRPr lang="en-US" dirty="0" smtClean="0"/>
          </a:p>
          <a:p>
            <a:r>
              <a:rPr lang="en-US" dirty="0" smtClean="0"/>
              <a:t>A latent period is when the virus is present in your body but you do not have any symptoms</a:t>
            </a:r>
          </a:p>
          <a:p>
            <a:endParaRPr lang="en-US" dirty="0" smtClean="0"/>
          </a:p>
          <a:p>
            <a:r>
              <a:rPr lang="en-US" dirty="0" smtClean="0"/>
              <a:t>Many people have HIV but do not know they are infected</a:t>
            </a:r>
          </a:p>
          <a:p>
            <a:endParaRPr lang="en-US" dirty="0" smtClean="0"/>
          </a:p>
          <a:p>
            <a:r>
              <a:rPr lang="en-US" dirty="0" smtClean="0"/>
              <a:t>HIV can still be transmitted during the latent period, therefore many people transmit HIV to others before they know they are infected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708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HIV do in the body?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5153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HIV directly attacks your CD4 cells (part of cell-mediated immunity)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CD4 cells are part of your immune system that fight off infection</a:t>
            </a:r>
          </a:p>
          <a:p>
            <a:endParaRPr lang="en-US" dirty="0" smtClean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600" y="1600200"/>
            <a:ext cx="452120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27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HIV do in the body?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3247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Since the body can detect the virus in CD4 cells, the immune system responds by destroying those CD4 cells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HIV virus also destroys CD4 cells</a:t>
            </a:r>
          </a:p>
          <a:p>
            <a:endParaRPr lang="en-US" dirty="0" smtClean="0"/>
          </a:p>
          <a:p>
            <a:r>
              <a:rPr lang="en-US" dirty="0" smtClean="0"/>
              <a:t>The destruction of CD4 cells weakens the immune system</a:t>
            </a:r>
          </a:p>
          <a:p>
            <a:endParaRPr lang="en-US" dirty="0" smtClean="0"/>
          </a:p>
          <a:p>
            <a:r>
              <a:rPr lang="en-US" dirty="0" smtClean="0"/>
              <a:t>This destruction comes from the virus directly killing the cell OR the immune system killing the cell</a:t>
            </a:r>
          </a:p>
          <a:p>
            <a:endParaRPr lang="en-US" dirty="0"/>
          </a:p>
        </p:txBody>
      </p:sp>
      <p:pic>
        <p:nvPicPr>
          <p:cNvPr id="4" name="Picture 1034" descr="aids2.JPG (44568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4650" y="1600200"/>
            <a:ext cx="3859350" cy="4655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8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treat HIV?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problem</a:t>
            </a:r>
            <a:r>
              <a:rPr lang="en-US" dirty="0" smtClean="0"/>
              <a:t>: high mutation rate, long latent period, integrated viral DNA (</a:t>
            </a:r>
            <a:r>
              <a:rPr lang="en-US" dirty="0" err="1" smtClean="0"/>
              <a:t>lysogenic</a:t>
            </a:r>
            <a:r>
              <a:rPr lang="en-US" dirty="0" smtClean="0"/>
              <a:t>!)</a:t>
            </a:r>
          </a:p>
          <a:p>
            <a:endParaRPr lang="en-US" dirty="0" smtClean="0"/>
          </a:p>
          <a:p>
            <a:r>
              <a:rPr lang="en-US" dirty="0" smtClean="0"/>
              <a:t>There is no vaccine for HIV/AIDS</a:t>
            </a:r>
          </a:p>
          <a:p>
            <a:endParaRPr lang="en-US" dirty="0" smtClean="0"/>
          </a:p>
          <a:p>
            <a:r>
              <a:rPr lang="en-US" dirty="0" smtClean="0"/>
              <a:t>Many prevention methods for AIDS</a:t>
            </a:r>
          </a:p>
          <a:p>
            <a:pPr lvl="1"/>
            <a:r>
              <a:rPr lang="en-US" dirty="0" smtClean="0"/>
              <a:t>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Lysogenic Virus Cycle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viral DNA integrates into the DNA of the host </a:t>
            </a:r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becomes part of the host </a:t>
            </a:r>
            <a:r>
              <a:rPr lang="en-US" dirty="0" smtClean="0"/>
              <a:t>chromosome</a:t>
            </a:r>
          </a:p>
          <a:p>
            <a:r>
              <a:rPr lang="en-US" dirty="0" smtClean="0"/>
              <a:t>When its DNA is inside the host DNA it is called a </a:t>
            </a:r>
            <a:r>
              <a:rPr lang="en-US" u="sng" dirty="0" smtClean="0">
                <a:solidFill>
                  <a:srgbClr val="FF0000"/>
                </a:solidFill>
              </a:rPr>
              <a:t>provirus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itchFamily="1" charset="2"/>
              <a:buNone/>
            </a:pPr>
            <a:endParaRPr lang="en-US" dirty="0"/>
          </a:p>
        </p:txBody>
      </p:sp>
      <p:pic>
        <p:nvPicPr>
          <p:cNvPr id="57349" name="Picture 5" descr="virus-human-lysoge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4225" y="1174959"/>
            <a:ext cx="4092575" cy="545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343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treat AIDS? - AZT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Calibri" pitchFamily="1" charset="0"/>
              </a:rPr>
              <a:t>Azidothymidine</a:t>
            </a:r>
            <a:r>
              <a:rPr lang="en-US" dirty="0" smtClean="0">
                <a:latin typeface="Calibri" pitchFamily="1" charset="0"/>
              </a:rPr>
              <a:t>- first FDA approved treatment for HIV</a:t>
            </a:r>
          </a:p>
          <a:p>
            <a:endParaRPr lang="en-US" dirty="0" smtClean="0">
              <a:latin typeface="Calibri" pitchFamily="1" charset="0"/>
            </a:endParaRPr>
          </a:p>
          <a:p>
            <a:r>
              <a:rPr lang="en-US" dirty="0" smtClean="0">
                <a:latin typeface="Calibri" pitchFamily="1" charset="0"/>
              </a:rPr>
              <a:t>AZT is a </a:t>
            </a:r>
            <a:r>
              <a:rPr lang="en-US" u="sng" dirty="0" smtClean="0">
                <a:latin typeface="Calibri" pitchFamily="1" charset="0"/>
              </a:rPr>
              <a:t>Nucleoside Reverse Transcriptase Inhibitor (NRTI)</a:t>
            </a:r>
          </a:p>
          <a:p>
            <a:endParaRPr lang="en-US" dirty="0" smtClean="0">
              <a:latin typeface="Calibri" pitchFamily="1" charset="0"/>
            </a:endParaRPr>
          </a:p>
          <a:p>
            <a:r>
              <a:rPr lang="en-US" dirty="0" smtClean="0">
                <a:latin typeface="Calibri" pitchFamily="1" charset="0"/>
              </a:rPr>
              <a:t>AZT inhibits HIV synthesis by binding to </a:t>
            </a:r>
            <a:r>
              <a:rPr lang="en-US" b="1" u="sng" dirty="0" smtClean="0">
                <a:latin typeface="Calibri" pitchFamily="1" charset="0"/>
              </a:rPr>
              <a:t>reverse transcriptase </a:t>
            </a:r>
            <a:r>
              <a:rPr lang="en-US" dirty="0" smtClean="0">
                <a:latin typeface="Calibri" pitchFamily="1" charset="0"/>
              </a:rPr>
              <a:t>to make it non-functioning</a:t>
            </a:r>
          </a:p>
          <a:p>
            <a:endParaRPr lang="en-US" b="1" u="sng" dirty="0" smtClean="0">
              <a:latin typeface="Calibri" pitchFamily="1" charset="0"/>
            </a:endParaRPr>
          </a:p>
          <a:p>
            <a:r>
              <a:rPr lang="en-US" dirty="0" smtClean="0">
                <a:latin typeface="Calibri" pitchFamily="1" charset="0"/>
              </a:rPr>
              <a:t>This stops the copying of RNA to DNA and therefore stops the viral DNA from being incorporated into host DNA (think back to </a:t>
            </a:r>
            <a:r>
              <a:rPr lang="en-US" dirty="0" err="1" smtClean="0">
                <a:latin typeface="Calibri" pitchFamily="1" charset="0"/>
              </a:rPr>
              <a:t>lytic</a:t>
            </a:r>
            <a:r>
              <a:rPr lang="en-US" dirty="0" smtClean="0">
                <a:latin typeface="Calibri" pitchFamily="1" charset="0"/>
              </a:rPr>
              <a:t> cycle steps!)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91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treat HIV?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Protease inhibitors</a:t>
            </a:r>
            <a:r>
              <a:rPr lang="en-US" dirty="0" smtClean="0"/>
              <a:t>- block the enzyme “Protease” that assembles new viral particles</a:t>
            </a:r>
          </a:p>
          <a:p>
            <a:pPr lvl="1"/>
            <a:r>
              <a:rPr lang="en-US" dirty="0" smtClean="0"/>
              <a:t>When protease is blocked, new viruses cannot form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Entry Inhibitors</a:t>
            </a:r>
            <a:r>
              <a:rPr lang="en-US" dirty="0" smtClean="0"/>
              <a:t>- block the attachment of HIV to CD4 cells.</a:t>
            </a:r>
          </a:p>
          <a:p>
            <a:pPr lvl="1"/>
            <a:r>
              <a:rPr lang="en-US" dirty="0" smtClean="0"/>
              <a:t>Works by targeting specific proteins on the surface of HIV</a:t>
            </a:r>
          </a:p>
          <a:p>
            <a:pPr lvl="1"/>
            <a:r>
              <a:rPr lang="en-US" dirty="0" smtClean="0"/>
              <a:t>Most recent for of therapy for HIV  </a:t>
            </a:r>
          </a:p>
          <a:p>
            <a:endParaRPr lang="en-US" dirty="0" smtClean="0"/>
          </a:p>
          <a:p>
            <a:r>
              <a:rPr lang="en-US" dirty="0" smtClean="0"/>
              <a:t>HAART- “</a:t>
            </a:r>
            <a:r>
              <a:rPr lang="en-US" altLang="ja-JP" dirty="0" smtClean="0">
                <a:latin typeface="Calibri" pitchFamily="1" charset="0"/>
              </a:rPr>
              <a:t>highly active antiretroviral therapy”</a:t>
            </a:r>
          </a:p>
          <a:p>
            <a:pPr lvl="1"/>
            <a:r>
              <a:rPr lang="en-US" dirty="0" smtClean="0">
                <a:latin typeface="Calibri" pitchFamily="1" charset="0"/>
              </a:rPr>
              <a:t>Combination of a variety of antiretroviral medication.  For example: Many patients are on a NRTI and a Protease Inhibitor</a:t>
            </a:r>
          </a:p>
          <a:p>
            <a:pPr lvl="1"/>
            <a:r>
              <a:rPr lang="en-US" dirty="0" smtClean="0">
                <a:latin typeface="Calibri" pitchFamily="1" charset="0"/>
              </a:rPr>
              <a:t>Combination of multiple medicines has lengthened life expectancy for AIDS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14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1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The Lysogenic Virus Cycle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4343400" cy="2743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Then every time the host cell reproduces, it copies all of its DNA…including the provirus!!!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28600" y="4267200"/>
            <a:ext cx="381000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prstClr val="black"/>
                </a:solidFill>
              </a:rPr>
              <a:t>So each new host cell will contain the provirus!!!</a:t>
            </a:r>
          </a:p>
        </p:txBody>
      </p:sp>
      <p:pic>
        <p:nvPicPr>
          <p:cNvPr id="58373" name="Picture 5" descr="virus-human-lysoge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06525"/>
            <a:ext cx="4092575" cy="5451475"/>
          </a:xfrm>
          <a:prstGeom prst="rect">
            <a:avLst/>
          </a:prstGeom>
          <a:noFill/>
        </p:spPr>
      </p:pic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667000" y="3352800"/>
            <a:ext cx="3581400" cy="457200"/>
          </a:xfrm>
          <a:prstGeom prst="line">
            <a:avLst/>
          </a:prstGeom>
          <a:noFill/>
          <a:ln w="76200">
            <a:solidFill>
              <a:srgbClr val="99FF33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3657600" y="3810000"/>
            <a:ext cx="3962400" cy="990600"/>
          </a:xfrm>
          <a:prstGeom prst="line">
            <a:avLst/>
          </a:prstGeom>
          <a:noFill/>
          <a:ln w="76200">
            <a:solidFill>
              <a:srgbClr val="99FF33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01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  <p:bldP spid="58372" grpId="0" animBg="1" autoUpdateAnimBg="0"/>
      <p:bldP spid="58374" grpId="0" animBg="1"/>
      <p:bldP spid="583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Lysogenic Virus Cycle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44196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Then when conditions are right, the provirus will activate the lytic cycle.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019800" y="1219200"/>
            <a:ext cx="22860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prstClr val="black"/>
                </a:solidFill>
              </a:rPr>
              <a:t>Temperature</a:t>
            </a:r>
          </a:p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prstClr val="black"/>
                </a:solidFill>
              </a:rPr>
              <a:t>Stress level</a:t>
            </a:r>
          </a:p>
          <a:p>
            <a:pPr defTabSz="4572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prstClr val="black"/>
                </a:solidFill>
              </a:rPr>
              <a:t>Immune system weakness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724400" y="17526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828800" cy="253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200">
                <a:solidFill>
                  <a:prstClr val="black"/>
                </a:solidFill>
              </a:rPr>
              <a:t>The viral DNA makes viral proteins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362200" y="4419600"/>
            <a:ext cx="182880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200">
                <a:solidFill>
                  <a:prstClr val="black"/>
                </a:solidFill>
              </a:rPr>
              <a:t>Virus destroys host DNA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191000" y="4724400"/>
            <a:ext cx="22860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</a:rPr>
              <a:t>Virus replicates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781800" y="4343400"/>
            <a:ext cx="2057400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</a:rPr>
              <a:t>New viruses burst cell and spread</a:t>
            </a: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1447800" y="2895600"/>
            <a:ext cx="2209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>
            <a:off x="3200400" y="2971800"/>
            <a:ext cx="5334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733800" y="2895600"/>
            <a:ext cx="13716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3810000" y="2895600"/>
            <a:ext cx="35814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28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  <p:bldP spid="59396" grpId="0" animBg="1" autoUpdateAnimBg="0"/>
      <p:bldP spid="59397" grpId="0" animBg="1"/>
      <p:bldP spid="59398" grpId="0" animBg="1" autoUpdateAnimBg="0"/>
      <p:bldP spid="59399" grpId="0" animBg="1" autoUpdateAnimBg="0"/>
      <p:bldP spid="59400" grpId="0" animBg="1" autoUpdateAnimBg="0"/>
      <p:bldP spid="59401" grpId="0" animBg="1" autoUpdateAnimBg="0"/>
      <p:bldP spid="59402" grpId="0" animBg="1"/>
      <p:bldP spid="59403" grpId="0" animBg="1"/>
      <p:bldP spid="59404" grpId="0" animBg="1"/>
      <p:bldP spid="594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Lysogenic Virus Cycle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>
            <a:normAutofit/>
          </a:bodyPr>
          <a:lstStyle/>
          <a:p>
            <a:r>
              <a:rPr lang="en-US" sz="3600"/>
              <a:t>Because lysogenic viruses can “lurk” in host cell DNA, they can be difficult for the body to eradicate</a:t>
            </a:r>
          </a:p>
          <a:p>
            <a:r>
              <a:rPr lang="en-US" sz="3600"/>
              <a:t>As a result, they can stay inside cells as proviruses and can keep causing infections</a:t>
            </a:r>
          </a:p>
        </p:txBody>
      </p:sp>
    </p:spTree>
    <p:extLst>
      <p:ext uri="{BB962C8B-B14F-4D97-AF65-F5344CB8AC3E}">
        <p14:creationId xmlns:p14="http://schemas.microsoft.com/office/powerpoint/2010/main" val="281563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The Lysogenic Virus Cycle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343400" cy="2209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Example = herpes “cold sores” that keep infecting the mouth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495800" y="2209800"/>
            <a:ext cx="4648200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1" charset="2"/>
              <a:buChar char="l"/>
            </a:pPr>
            <a:r>
              <a:rPr lang="en-US" sz="3600" dirty="0">
                <a:solidFill>
                  <a:prstClr val="black"/>
                </a:solidFill>
              </a:rPr>
              <a:t>Herpes may “go away” temporarily, but as long as the provirus lurks in the DNA of your mouth cells, they can enter the </a:t>
            </a:r>
            <a:r>
              <a:rPr lang="en-US" sz="3600" dirty="0" err="1">
                <a:solidFill>
                  <a:prstClr val="black"/>
                </a:solidFill>
              </a:rPr>
              <a:t>lytic</a:t>
            </a:r>
            <a:r>
              <a:rPr lang="en-US" sz="3600" dirty="0">
                <a:solidFill>
                  <a:prstClr val="black"/>
                </a:solidFill>
              </a:rPr>
              <a:t> cycle to make you miserable</a:t>
            </a:r>
          </a:p>
          <a:p>
            <a:pPr defTabSz="457200"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445" name="Picture 5" descr="18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4419600" cy="349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88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  <p:bldP spid="6144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How do viruses make us sick?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1148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1" charset="2"/>
              <a:buNone/>
            </a:pPr>
            <a:r>
              <a:rPr lang="en-US" dirty="0"/>
              <a:t>1. By destroying our cells when newly assembled viruses are ready to spread to other cells</a:t>
            </a:r>
          </a:p>
          <a:p>
            <a:pPr>
              <a:buFont typeface="Wingdings" pitchFamily="1" charset="2"/>
              <a:buNone/>
            </a:pPr>
            <a:r>
              <a:rPr lang="en-US" dirty="0"/>
              <a:t>2. By causing our immune system to respond in a way that gives us symptoms</a:t>
            </a:r>
            <a:r>
              <a:rPr lang="en-US" dirty="0" smtClean="0"/>
              <a:t> </a:t>
            </a:r>
          </a:p>
          <a:p>
            <a:pPr>
              <a:buFont typeface="Wingdings" pitchFamily="1" charset="2"/>
              <a:buNone/>
            </a:pPr>
            <a:r>
              <a:rPr lang="en-US" dirty="0" smtClean="0"/>
              <a:t>3. By making it easier for other pathogens—such as bacteria—to infect us</a:t>
            </a:r>
          </a:p>
          <a:p>
            <a:pPr>
              <a:buFont typeface="Wingdings" pitchFamily="1" charset="2"/>
              <a:buNone/>
            </a:pPr>
            <a:r>
              <a:rPr lang="en-US" dirty="0" smtClean="0"/>
              <a:t>4. By promoting cancer in our bodies</a:t>
            </a:r>
          </a:p>
          <a:p>
            <a:pPr>
              <a:buFont typeface="Wingdings" pitchFamily="1" charset="2"/>
              <a:buNone/>
            </a:pPr>
            <a:endParaRPr lang="en-US" dirty="0"/>
          </a:p>
        </p:txBody>
      </p:sp>
      <p:pic>
        <p:nvPicPr>
          <p:cNvPr id="65540" name="Picture 4" descr="child sick in b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752600"/>
            <a:ext cx="4876800" cy="467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491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0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vaccine?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does that help prevent viruses from </a:t>
            </a:r>
            <a:r>
              <a:rPr lang="en-US" dirty="0" smtClean="0"/>
              <a:t>infecting </a:t>
            </a:r>
            <a:r>
              <a:rPr lang="en-US" dirty="0" smtClean="0"/>
              <a:t>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957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1319</Words>
  <Application>Microsoft Office PowerPoint</Application>
  <PresentationFormat>On-screen Show (4:3)</PresentationFormat>
  <Paragraphs>188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Lytic Cycle</vt:lpstr>
      <vt:lpstr>The Lysogenic Cycle</vt:lpstr>
      <vt:lpstr>The Lysogenic Virus Cycle</vt:lpstr>
      <vt:lpstr>The Lysogenic Virus Cycle</vt:lpstr>
      <vt:lpstr>The Lysogenic Virus Cycle</vt:lpstr>
      <vt:lpstr>The Lysogenic Virus Cycle</vt:lpstr>
      <vt:lpstr>The Lysogenic Virus Cycle</vt:lpstr>
      <vt:lpstr>How do viruses make us sick?</vt:lpstr>
      <vt:lpstr>What is a vaccine?     How does that help prevent viruses from infecting us?</vt:lpstr>
      <vt:lpstr>We can “help” our immune system to produce antibodies by using vaccines</vt:lpstr>
      <vt:lpstr>When you receive a vaccine you are injected with either:</vt:lpstr>
      <vt:lpstr>PowerPoint Presentation</vt:lpstr>
      <vt:lpstr>Once you receive the vaccination…</vt:lpstr>
      <vt:lpstr>These memory cells are key…</vt:lpstr>
      <vt:lpstr>Important viral diseases with vaccines</vt:lpstr>
      <vt:lpstr>PowerPoint Presentation</vt:lpstr>
      <vt:lpstr>Antibiotics</vt:lpstr>
      <vt:lpstr>Human Immunodeficiency Virus (HIV)</vt:lpstr>
      <vt:lpstr>Prevalence of HIV</vt:lpstr>
      <vt:lpstr>PowerPoint Presentation</vt:lpstr>
      <vt:lpstr>What is HIV?</vt:lpstr>
      <vt:lpstr>HIV is a Retrovirus</vt:lpstr>
      <vt:lpstr>How is HIV transmitted?</vt:lpstr>
      <vt:lpstr>How is HIV transmitted?</vt:lpstr>
      <vt:lpstr>What’s the difference between HIV and AIDS?</vt:lpstr>
      <vt:lpstr>Latent Period</vt:lpstr>
      <vt:lpstr>What does HIV do in the body?</vt:lpstr>
      <vt:lpstr>What does HIV do in the body?</vt:lpstr>
      <vt:lpstr>How do we treat HIV?</vt:lpstr>
      <vt:lpstr>How do we treat AIDS? - AZT</vt:lpstr>
      <vt:lpstr>How do we treat HIV?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Lytic Cycle</dc:title>
  <dc:creator>Kelley Breeze</dc:creator>
  <cp:lastModifiedBy>Kelley Breeze</cp:lastModifiedBy>
  <cp:revision>3</cp:revision>
  <dcterms:created xsi:type="dcterms:W3CDTF">2013-03-21T01:46:28Z</dcterms:created>
  <dcterms:modified xsi:type="dcterms:W3CDTF">2013-03-21T02:07:58Z</dcterms:modified>
</cp:coreProperties>
</file>